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1.xml" ContentType="application/xml"/>
  <Override PartName="/customXml/item2.xml" ContentType="application/xml"/>
  <Override PartName="/customXml/itemProps1.xml" ContentType="application/vnd.openxmlformats-officedocument.customXmlProperties+xml"/>
  <Override PartName="/customXml/_rels/item1.xml.rels" ContentType="application/vnd.openxmlformats-package.relationships+xml"/>
  <Override PartName="/customXml/_rels/item2.xml.rels" ContentType="application/vnd.openxmlformats-package.relationships+xml"/>
  <Override PartName="/customXml/_rels/item3.xml.rels" ContentType="application/vnd.openxmlformats-package.relationships+xml"/>
  <Override PartName="/customXml/item3.xml" ContentType="application/xml"/>
  <Override PartName="/customXml/itemProps2.xml" ContentType="application/vnd.openxmlformats-officedocument.customXmlProperties+xml"/>
  <Override PartName="/customXml/itemProps3.xml" ContentType="application/vnd.openxmlformats-officedocument.customXml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10.xml.rels" ContentType="application/vnd.openxmlformats-package.relationships+xml"/>
  <Override PartName="/ppt/notesSlides/_rels/notesSlide6.xml.rels" ContentType="application/vnd.openxmlformats-package.relationships+xml"/>
  <Override PartName="/ppt/notesSlides/_rels/notesSlide11.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9.png" ContentType="image/png"/>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customXml" Target="../customXml/item1.xml"/><Relationship Id="rId5" Type="http://schemas.openxmlformats.org/officeDocument/2006/relationships/customXml" Target="../customXml/item2.xml"/><Relationship Id="rId6" Type="http://schemas.openxmlformats.org/officeDocument/2006/relationships/customXml" Target="../customXml/item3.xml"/><Relationship Id="rId7"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sldImg"/>
          </p:nvPr>
        </p:nvSpPr>
        <p:spPr>
          <a:xfrm>
            <a:off x="533520" y="764280"/>
            <a:ext cx="6704640" cy="3771360"/>
          </a:xfrm>
          <a:prstGeom prst="rect">
            <a:avLst/>
          </a:prstGeom>
        </p:spPr>
        <p:txBody>
          <a:bodyPr lIns="0" rIns="0" tIns="0" bIns="0" anchor="ctr">
            <a:noAutofit/>
          </a:bodyPr>
          <a:p>
            <a:r>
              <a:rPr b="0" lang="es-419" sz="1800" spc="-1" strike="noStrike">
                <a:solidFill>
                  <a:srgbClr val="000000"/>
                </a:solidFill>
                <a:latin typeface="Calibri"/>
              </a:rPr>
              <a:t>Click to move the slide</a:t>
            </a:r>
            <a:endParaRPr b="0" lang="es-419" sz="1800" spc="-1" strike="noStrike">
              <a:solidFill>
                <a:srgbClr val="000000"/>
              </a:solidFill>
              <a:latin typeface="Calibri"/>
            </a:endParaRPr>
          </a:p>
        </p:txBody>
      </p:sp>
      <p:sp>
        <p:nvSpPr>
          <p:cNvPr id="90"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91"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92"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93"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94"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DF3A89AC-08BF-44C5-BA8B-0EF78C41C23C}"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PlaceHolder 1"/>
          <p:cNvSpPr>
            <a:spLocks noGrp="1"/>
          </p:cNvSpPr>
          <p:nvPr>
            <p:ph type="sldImg"/>
          </p:nvPr>
        </p:nvSpPr>
        <p:spPr>
          <a:xfrm>
            <a:off x="685800" y="1143000"/>
            <a:ext cx="5486040" cy="3085920"/>
          </a:xfrm>
          <a:prstGeom prst="rect">
            <a:avLst/>
          </a:prstGeom>
        </p:spPr>
      </p:sp>
      <p:sp>
        <p:nvSpPr>
          <p:cNvPr id="172" name="PlaceHolder 2"/>
          <p:cNvSpPr>
            <a:spLocks noGrp="1"/>
          </p:cNvSpPr>
          <p:nvPr>
            <p:ph type="body"/>
          </p:nvPr>
        </p:nvSpPr>
        <p:spPr>
          <a:xfrm>
            <a:off x="685800" y="4400640"/>
            <a:ext cx="5486040" cy="3600000"/>
          </a:xfrm>
          <a:prstGeom prst="rect">
            <a:avLst/>
          </a:prstGeom>
        </p:spPr>
        <p:txBody>
          <a:bodyPr>
            <a:noAutofit/>
          </a:bodyPr>
          <a:p>
            <a:endParaRPr b="0" lang="en-US" sz="2000" spc="-1" strike="noStrike">
              <a:latin typeface="Arial"/>
            </a:endParaRPr>
          </a:p>
        </p:txBody>
      </p:sp>
      <p:sp>
        <p:nvSpPr>
          <p:cNvPr id="173" name="TextShape 3"/>
          <p:cNvSpPr txBox="1"/>
          <p:nvPr/>
        </p:nvSpPr>
        <p:spPr>
          <a:xfrm>
            <a:off x="3884760" y="8685360"/>
            <a:ext cx="2971440" cy="458280"/>
          </a:xfrm>
          <a:prstGeom prst="rect">
            <a:avLst/>
          </a:prstGeom>
          <a:noFill/>
          <a:ln>
            <a:noFill/>
          </a:ln>
        </p:spPr>
        <p:txBody>
          <a:bodyPr anchor="b">
            <a:noAutofit/>
          </a:bodyPr>
          <a:p>
            <a:pPr algn="r">
              <a:lnSpc>
                <a:spcPct val="100000"/>
              </a:lnSpc>
            </a:pPr>
            <a:fld id="{441C6B36-32A9-4F3A-9B9C-1994D53DC946}"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sldImg"/>
          </p:nvPr>
        </p:nvSpPr>
        <p:spPr>
          <a:xfrm>
            <a:off x="685800" y="1143000"/>
            <a:ext cx="5486040" cy="3085920"/>
          </a:xfrm>
          <a:prstGeom prst="rect">
            <a:avLst/>
          </a:prstGeom>
        </p:spPr>
      </p:sp>
      <p:sp>
        <p:nvSpPr>
          <p:cNvPr id="175" name="PlaceHolder 2"/>
          <p:cNvSpPr>
            <a:spLocks noGrp="1"/>
          </p:cNvSpPr>
          <p:nvPr>
            <p:ph type="body"/>
          </p:nvPr>
        </p:nvSpPr>
        <p:spPr>
          <a:xfrm>
            <a:off x="685800" y="4400640"/>
            <a:ext cx="5486040" cy="3600000"/>
          </a:xfrm>
          <a:prstGeom prst="rect">
            <a:avLst/>
          </a:prstGeom>
        </p:spPr>
        <p:txBody>
          <a:bodyPr>
            <a:noAutofit/>
          </a:bodyPr>
          <a:p>
            <a:pPr>
              <a:lnSpc>
                <a:spcPct val="100000"/>
              </a:lnSpc>
            </a:pPr>
            <a:endParaRPr b="0" lang="en-US" sz="2000" spc="-1" strike="noStrike">
              <a:latin typeface="Arial"/>
            </a:endParaRPr>
          </a:p>
          <a:p>
            <a:pPr>
              <a:lnSpc>
                <a:spcPct val="100000"/>
              </a:lnSpc>
            </a:pPr>
            <a:endParaRPr b="0" lang="en-US" sz="2000" spc="-1" strike="noStrike">
              <a:latin typeface="Arial"/>
            </a:endParaRPr>
          </a:p>
          <a:p>
            <a:pPr>
              <a:lnSpc>
                <a:spcPct val="100000"/>
              </a:lnSpc>
            </a:pPr>
            <a:endParaRPr b="0" lang="en-US" sz="2000" spc="-1" strike="noStrike">
              <a:latin typeface="Arial"/>
            </a:endParaRPr>
          </a:p>
        </p:txBody>
      </p:sp>
      <p:sp>
        <p:nvSpPr>
          <p:cNvPr id="176" name="TextShape 3"/>
          <p:cNvSpPr txBox="1"/>
          <p:nvPr/>
        </p:nvSpPr>
        <p:spPr>
          <a:xfrm>
            <a:off x="3884760" y="8685360"/>
            <a:ext cx="2971440" cy="458280"/>
          </a:xfrm>
          <a:prstGeom prst="rect">
            <a:avLst/>
          </a:prstGeom>
          <a:noFill/>
          <a:ln>
            <a:noFill/>
          </a:ln>
        </p:spPr>
        <p:txBody>
          <a:bodyPr anchor="b">
            <a:noAutofit/>
          </a:bodyPr>
          <a:p>
            <a:pPr algn="r">
              <a:lnSpc>
                <a:spcPct val="100000"/>
              </a:lnSpc>
            </a:pPr>
            <a:fld id="{59A0F0D7-57EE-43BD-9ED7-4E8D68B937C8}"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sldImg"/>
          </p:nvPr>
        </p:nvSpPr>
        <p:spPr>
          <a:xfrm>
            <a:off x="685800" y="1143000"/>
            <a:ext cx="5486040" cy="3085920"/>
          </a:xfrm>
          <a:prstGeom prst="rect">
            <a:avLst/>
          </a:prstGeom>
        </p:spPr>
      </p:sp>
      <p:sp>
        <p:nvSpPr>
          <p:cNvPr id="151" name="PlaceHolder 2"/>
          <p:cNvSpPr>
            <a:spLocks noGrp="1"/>
          </p:cNvSpPr>
          <p:nvPr>
            <p:ph type="body"/>
          </p:nvPr>
        </p:nvSpPr>
        <p:spPr>
          <a:xfrm>
            <a:off x="685800" y="4400640"/>
            <a:ext cx="5486040" cy="3600000"/>
          </a:xfrm>
          <a:prstGeom prst="rect">
            <a:avLst/>
          </a:prstGeom>
        </p:spPr>
        <p:txBody>
          <a:bodyPr>
            <a:noAutofit/>
          </a:bodyPr>
          <a:p>
            <a:endParaRPr b="0" lang="en-US" sz="2000" spc="-1" strike="noStrike">
              <a:latin typeface="Arial"/>
            </a:endParaRPr>
          </a:p>
        </p:txBody>
      </p:sp>
      <p:sp>
        <p:nvSpPr>
          <p:cNvPr id="152" name="TextShape 3"/>
          <p:cNvSpPr txBox="1"/>
          <p:nvPr/>
        </p:nvSpPr>
        <p:spPr>
          <a:xfrm>
            <a:off x="3884760" y="8685360"/>
            <a:ext cx="2971440" cy="458280"/>
          </a:xfrm>
          <a:prstGeom prst="rect">
            <a:avLst/>
          </a:prstGeom>
          <a:noFill/>
          <a:ln>
            <a:noFill/>
          </a:ln>
        </p:spPr>
        <p:txBody>
          <a:bodyPr anchor="b">
            <a:noAutofit/>
          </a:bodyPr>
          <a:p>
            <a:pPr algn="r">
              <a:lnSpc>
                <a:spcPct val="100000"/>
              </a:lnSpc>
            </a:pPr>
            <a:fld id="{AAAE35FD-14B5-4300-9442-CC70BA9154EE}"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sldImg"/>
          </p:nvPr>
        </p:nvSpPr>
        <p:spPr>
          <a:xfrm>
            <a:off x="685800" y="1143000"/>
            <a:ext cx="5486040" cy="3085920"/>
          </a:xfrm>
          <a:prstGeom prst="rect">
            <a:avLst/>
          </a:prstGeom>
        </p:spPr>
      </p:sp>
      <p:sp>
        <p:nvSpPr>
          <p:cNvPr id="154"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endParaRPr b="0" lang="en-US" sz="2000" spc="-1" strike="noStrike">
              <a:latin typeface="Arial"/>
            </a:endParaRPr>
          </a:p>
          <a:p>
            <a:pPr marL="216000" indent="-216000">
              <a:lnSpc>
                <a:spcPct val="100000"/>
              </a:lnSpc>
            </a:pPr>
            <a:endParaRPr b="0" lang="en-US" sz="2000" spc="-1" strike="noStrike">
              <a:latin typeface="Arial"/>
            </a:endParaRPr>
          </a:p>
          <a:p>
            <a:pPr marL="216000" indent="-216000">
              <a:lnSpc>
                <a:spcPct val="100000"/>
              </a:lnSpc>
            </a:pPr>
            <a:endParaRPr b="0" lang="en-US" sz="2000" spc="-1" strike="noStrike">
              <a:latin typeface="Arial"/>
            </a:endParaRPr>
          </a:p>
          <a:p>
            <a:pPr marL="216000" indent="-216000">
              <a:lnSpc>
                <a:spcPct val="100000"/>
              </a:lnSpc>
            </a:pPr>
            <a:endParaRPr b="0" lang="en-US" sz="2000" spc="-1" strike="noStrike">
              <a:latin typeface="Arial"/>
            </a:endParaRPr>
          </a:p>
          <a:p>
            <a:pPr marL="216000" indent="-216000">
              <a:lnSpc>
                <a:spcPct val="100000"/>
              </a:lnSpc>
            </a:pPr>
            <a:endParaRPr b="0" lang="en-US" sz="2000" spc="-1" strike="noStrike">
              <a:latin typeface="Arial"/>
            </a:endParaRPr>
          </a:p>
          <a:p>
            <a:pPr marL="216000" indent="-216000">
              <a:lnSpc>
                <a:spcPct val="100000"/>
              </a:lnSpc>
            </a:pPr>
            <a:endParaRPr b="0" lang="en-US" sz="2000" spc="-1" strike="noStrike">
              <a:latin typeface="Arial"/>
            </a:endParaRPr>
          </a:p>
        </p:txBody>
      </p:sp>
      <p:sp>
        <p:nvSpPr>
          <p:cNvPr id="155" name="TextShape 3"/>
          <p:cNvSpPr txBox="1"/>
          <p:nvPr/>
        </p:nvSpPr>
        <p:spPr>
          <a:xfrm>
            <a:off x="3884760" y="8685360"/>
            <a:ext cx="2971440" cy="458280"/>
          </a:xfrm>
          <a:prstGeom prst="rect">
            <a:avLst/>
          </a:prstGeom>
          <a:noFill/>
          <a:ln>
            <a:noFill/>
          </a:ln>
        </p:spPr>
        <p:txBody>
          <a:bodyPr anchor="b">
            <a:noAutofit/>
          </a:bodyPr>
          <a:p>
            <a:pPr algn="r">
              <a:lnSpc>
                <a:spcPct val="100000"/>
              </a:lnSpc>
            </a:pPr>
            <a:fld id="{64213F50-8845-42F8-8831-A21C0FB42A64}"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sldImg"/>
          </p:nvPr>
        </p:nvSpPr>
        <p:spPr>
          <a:xfrm>
            <a:off x="685800" y="1143000"/>
            <a:ext cx="5486040" cy="3085920"/>
          </a:xfrm>
          <a:prstGeom prst="rect">
            <a:avLst/>
          </a:prstGeom>
        </p:spPr>
      </p:sp>
      <p:sp>
        <p:nvSpPr>
          <p:cNvPr id="157" name="PlaceHolder 2"/>
          <p:cNvSpPr>
            <a:spLocks noGrp="1"/>
          </p:cNvSpPr>
          <p:nvPr>
            <p:ph type="body"/>
          </p:nvPr>
        </p:nvSpPr>
        <p:spPr>
          <a:xfrm>
            <a:off x="685800" y="4400640"/>
            <a:ext cx="5486040" cy="3600000"/>
          </a:xfrm>
          <a:prstGeom prst="rect">
            <a:avLst/>
          </a:prstGeom>
        </p:spPr>
        <p:txBody>
          <a:bodyPr>
            <a:noAutofit/>
          </a:bodyPr>
          <a:p>
            <a:endParaRPr b="0" lang="en-US" sz="2000" spc="-1" strike="noStrike">
              <a:latin typeface="Arial"/>
            </a:endParaRPr>
          </a:p>
        </p:txBody>
      </p:sp>
      <p:sp>
        <p:nvSpPr>
          <p:cNvPr id="158" name="TextShape 3"/>
          <p:cNvSpPr txBox="1"/>
          <p:nvPr/>
        </p:nvSpPr>
        <p:spPr>
          <a:xfrm>
            <a:off x="3884760" y="8685360"/>
            <a:ext cx="2971440" cy="458280"/>
          </a:xfrm>
          <a:prstGeom prst="rect">
            <a:avLst/>
          </a:prstGeom>
          <a:noFill/>
          <a:ln>
            <a:noFill/>
          </a:ln>
        </p:spPr>
        <p:txBody>
          <a:bodyPr anchor="b">
            <a:noAutofit/>
          </a:bodyPr>
          <a:p>
            <a:pPr algn="r">
              <a:lnSpc>
                <a:spcPct val="100000"/>
              </a:lnSpc>
            </a:pPr>
            <a:fld id="{1C873EF7-4AFC-4451-BE7A-4D04FA9E5801}"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sldImg"/>
          </p:nvPr>
        </p:nvSpPr>
        <p:spPr>
          <a:xfrm>
            <a:off x="685800" y="1143000"/>
            <a:ext cx="5486040" cy="3085920"/>
          </a:xfrm>
          <a:prstGeom prst="rect">
            <a:avLst/>
          </a:prstGeom>
        </p:spPr>
      </p:sp>
      <p:sp>
        <p:nvSpPr>
          <p:cNvPr id="160" name="PlaceHolder 2"/>
          <p:cNvSpPr>
            <a:spLocks noGrp="1"/>
          </p:cNvSpPr>
          <p:nvPr>
            <p:ph type="body"/>
          </p:nvPr>
        </p:nvSpPr>
        <p:spPr>
          <a:xfrm>
            <a:off x="685800" y="4400640"/>
            <a:ext cx="5486040" cy="3600000"/>
          </a:xfrm>
          <a:prstGeom prst="rect">
            <a:avLst/>
          </a:prstGeom>
        </p:spPr>
        <p:txBody>
          <a:bodyPr>
            <a:noAutofit/>
          </a:bodyPr>
          <a:p>
            <a:endParaRPr b="0" lang="en-US" sz="2000" spc="-1" strike="noStrike">
              <a:latin typeface="Arial"/>
            </a:endParaRPr>
          </a:p>
        </p:txBody>
      </p:sp>
      <p:sp>
        <p:nvSpPr>
          <p:cNvPr id="161" name="TextShape 3"/>
          <p:cNvSpPr txBox="1"/>
          <p:nvPr/>
        </p:nvSpPr>
        <p:spPr>
          <a:xfrm>
            <a:off x="3884760" y="8685360"/>
            <a:ext cx="2971440" cy="458280"/>
          </a:xfrm>
          <a:prstGeom prst="rect">
            <a:avLst/>
          </a:prstGeom>
          <a:noFill/>
          <a:ln>
            <a:noFill/>
          </a:ln>
        </p:spPr>
        <p:txBody>
          <a:bodyPr anchor="b">
            <a:noAutofit/>
          </a:bodyPr>
          <a:p>
            <a:pPr algn="r">
              <a:lnSpc>
                <a:spcPct val="100000"/>
              </a:lnSpc>
            </a:pPr>
            <a:fld id="{0990DAC9-E89F-4054-8506-36D17A7D8BE7}"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sldImg"/>
          </p:nvPr>
        </p:nvSpPr>
        <p:spPr>
          <a:xfrm>
            <a:off x="685800" y="1143000"/>
            <a:ext cx="5486040" cy="3085920"/>
          </a:xfrm>
          <a:prstGeom prst="rect">
            <a:avLst/>
          </a:prstGeom>
        </p:spPr>
      </p:sp>
      <p:sp>
        <p:nvSpPr>
          <p:cNvPr id="163" name="PlaceHolder 2"/>
          <p:cNvSpPr>
            <a:spLocks noGrp="1"/>
          </p:cNvSpPr>
          <p:nvPr>
            <p:ph type="body"/>
          </p:nvPr>
        </p:nvSpPr>
        <p:spPr>
          <a:xfrm>
            <a:off x="685800" y="4400640"/>
            <a:ext cx="5486040" cy="3600000"/>
          </a:xfrm>
          <a:prstGeom prst="rect">
            <a:avLst/>
          </a:prstGeom>
        </p:spPr>
        <p:txBody>
          <a:bodyPr>
            <a:noAutofit/>
          </a:bodyPr>
          <a:p>
            <a:pPr>
              <a:lnSpc>
                <a:spcPct val="100000"/>
              </a:lnSpc>
            </a:pPr>
            <a:endParaRPr b="0" lang="en-US" sz="2000" spc="-1" strike="noStrike">
              <a:latin typeface="Arial"/>
            </a:endParaRPr>
          </a:p>
          <a:p>
            <a:pPr>
              <a:lnSpc>
                <a:spcPct val="100000"/>
              </a:lnSpc>
            </a:pPr>
            <a:endParaRPr b="0" lang="en-US" sz="2000" spc="-1" strike="noStrike">
              <a:latin typeface="Arial"/>
            </a:endParaRPr>
          </a:p>
        </p:txBody>
      </p:sp>
      <p:sp>
        <p:nvSpPr>
          <p:cNvPr id="164" name="TextShape 3"/>
          <p:cNvSpPr txBox="1"/>
          <p:nvPr/>
        </p:nvSpPr>
        <p:spPr>
          <a:xfrm>
            <a:off x="3884760" y="8685360"/>
            <a:ext cx="2971440" cy="458280"/>
          </a:xfrm>
          <a:prstGeom prst="rect">
            <a:avLst/>
          </a:prstGeom>
          <a:noFill/>
          <a:ln>
            <a:noFill/>
          </a:ln>
        </p:spPr>
        <p:txBody>
          <a:bodyPr anchor="b">
            <a:noAutofit/>
          </a:bodyPr>
          <a:p>
            <a:pPr algn="r">
              <a:lnSpc>
                <a:spcPct val="100000"/>
              </a:lnSpc>
            </a:pPr>
            <a:fld id="{FEF28ABC-F437-405A-B3A4-3AF70FA5ECB0}"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sldImg"/>
          </p:nvPr>
        </p:nvSpPr>
        <p:spPr>
          <a:xfrm>
            <a:off x="685800" y="1143000"/>
            <a:ext cx="5486040" cy="3085920"/>
          </a:xfrm>
          <a:prstGeom prst="rect">
            <a:avLst/>
          </a:prstGeom>
        </p:spPr>
      </p:sp>
      <p:sp>
        <p:nvSpPr>
          <p:cNvPr id="166" name="PlaceHolder 2"/>
          <p:cNvSpPr>
            <a:spLocks noGrp="1"/>
          </p:cNvSpPr>
          <p:nvPr>
            <p:ph type="body"/>
          </p:nvPr>
        </p:nvSpPr>
        <p:spPr>
          <a:xfrm>
            <a:off x="685800" y="4400640"/>
            <a:ext cx="5486040" cy="3600000"/>
          </a:xfrm>
          <a:prstGeom prst="rect">
            <a:avLst/>
          </a:prstGeom>
        </p:spPr>
        <p:txBody>
          <a:bodyPr>
            <a:noAutofit/>
          </a:bodyPr>
          <a:p>
            <a:endParaRPr b="0" lang="en-US" sz="2000" spc="-1" strike="noStrike">
              <a:latin typeface="Arial"/>
            </a:endParaRPr>
          </a:p>
        </p:txBody>
      </p:sp>
      <p:sp>
        <p:nvSpPr>
          <p:cNvPr id="167" name="TextShape 3"/>
          <p:cNvSpPr txBox="1"/>
          <p:nvPr/>
        </p:nvSpPr>
        <p:spPr>
          <a:xfrm>
            <a:off x="3884760" y="8685360"/>
            <a:ext cx="2971440" cy="458280"/>
          </a:xfrm>
          <a:prstGeom prst="rect">
            <a:avLst/>
          </a:prstGeom>
          <a:noFill/>
          <a:ln>
            <a:noFill/>
          </a:ln>
        </p:spPr>
        <p:txBody>
          <a:bodyPr anchor="b">
            <a:noAutofit/>
          </a:bodyPr>
          <a:p>
            <a:pPr algn="r">
              <a:lnSpc>
                <a:spcPct val="100000"/>
              </a:lnSpc>
            </a:pPr>
            <a:fld id="{97D6D33E-D168-4AC5-96F0-9E394DD89791}" type="slidenum">
              <a:rPr b="0" lang="en-US" sz="1200" spc="-1" strike="noStrike">
                <a:latin typeface="Times New Roman"/>
              </a:rPr>
              <a:t>&lt;number&gt;</a:t>
            </a:fld>
            <a:endParaRPr b="0" lang="en-US"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sldImg"/>
          </p:nvPr>
        </p:nvSpPr>
        <p:spPr>
          <a:xfrm>
            <a:off x="685800" y="1143000"/>
            <a:ext cx="5486040" cy="3085920"/>
          </a:xfrm>
          <a:prstGeom prst="rect">
            <a:avLst/>
          </a:prstGeom>
        </p:spPr>
      </p:sp>
      <p:sp>
        <p:nvSpPr>
          <p:cNvPr id="169" name="PlaceHolder 2"/>
          <p:cNvSpPr>
            <a:spLocks noGrp="1"/>
          </p:cNvSpPr>
          <p:nvPr>
            <p:ph type="body"/>
          </p:nvPr>
        </p:nvSpPr>
        <p:spPr>
          <a:xfrm>
            <a:off x="685800" y="4400640"/>
            <a:ext cx="5486040" cy="3600000"/>
          </a:xfrm>
          <a:prstGeom prst="rect">
            <a:avLst/>
          </a:prstGeom>
        </p:spPr>
        <p:txBody>
          <a:bodyPr>
            <a:noAutofit/>
          </a:bodyPr>
          <a:p>
            <a:endParaRPr b="0" lang="en-US" sz="2000" spc="-1" strike="noStrike">
              <a:latin typeface="Arial"/>
            </a:endParaRPr>
          </a:p>
        </p:txBody>
      </p:sp>
      <p:sp>
        <p:nvSpPr>
          <p:cNvPr id="170" name="TextShape 3"/>
          <p:cNvSpPr txBox="1"/>
          <p:nvPr/>
        </p:nvSpPr>
        <p:spPr>
          <a:xfrm>
            <a:off x="3884760" y="8685360"/>
            <a:ext cx="2971440" cy="458280"/>
          </a:xfrm>
          <a:prstGeom prst="rect">
            <a:avLst/>
          </a:prstGeom>
          <a:noFill/>
          <a:ln>
            <a:noFill/>
          </a:ln>
        </p:spPr>
        <p:txBody>
          <a:bodyPr anchor="b">
            <a:noAutofit/>
          </a:bodyPr>
          <a:p>
            <a:pPr algn="r">
              <a:lnSpc>
                <a:spcPct val="100000"/>
              </a:lnSpc>
            </a:pPr>
            <a:fld id="{2363D8FD-8128-4061-BB1A-390A35DED2DE}" type="slidenum">
              <a:rPr b="0" lang="en-US" sz="1200" spc="-1" strike="noStrike">
                <a:latin typeface="Times New Roman"/>
              </a:rPr>
              <a:t>&lt;number&gt;</a:t>
            </a:fld>
            <a:endParaRPr b="0" lang="en-US"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32" name="PlaceHolder 4"/>
          <p:cNvSpPr>
            <a:spLocks noGrp="1"/>
          </p:cNvSpPr>
          <p:nvPr>
            <p:ph type="body"/>
          </p:nvPr>
        </p:nvSpPr>
        <p:spPr>
          <a:xfrm>
            <a:off x="60948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33" name="PlaceHolder 5"/>
          <p:cNvSpPr>
            <a:spLocks noGrp="1"/>
          </p:cNvSpPr>
          <p:nvPr>
            <p:ph type="body"/>
          </p:nvPr>
        </p:nvSpPr>
        <p:spPr>
          <a:xfrm>
            <a:off x="623196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35" name="PlaceHolder 2"/>
          <p:cNvSpPr>
            <a:spLocks noGrp="1"/>
          </p:cNvSpPr>
          <p:nvPr>
            <p:ph type="body"/>
          </p:nvPr>
        </p:nvSpPr>
        <p:spPr>
          <a:xfrm>
            <a:off x="609480" y="160452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36" name="PlaceHolder 3"/>
          <p:cNvSpPr>
            <a:spLocks noGrp="1"/>
          </p:cNvSpPr>
          <p:nvPr>
            <p:ph type="body"/>
          </p:nvPr>
        </p:nvSpPr>
        <p:spPr>
          <a:xfrm>
            <a:off x="4319640" y="160452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37" name="PlaceHolder 4"/>
          <p:cNvSpPr>
            <a:spLocks noGrp="1"/>
          </p:cNvSpPr>
          <p:nvPr>
            <p:ph type="body"/>
          </p:nvPr>
        </p:nvSpPr>
        <p:spPr>
          <a:xfrm>
            <a:off x="8029800" y="160452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38" name="PlaceHolder 5"/>
          <p:cNvSpPr>
            <a:spLocks noGrp="1"/>
          </p:cNvSpPr>
          <p:nvPr>
            <p:ph type="body"/>
          </p:nvPr>
        </p:nvSpPr>
        <p:spPr>
          <a:xfrm>
            <a:off x="609480" y="368208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39" name="PlaceHolder 6"/>
          <p:cNvSpPr>
            <a:spLocks noGrp="1"/>
          </p:cNvSpPr>
          <p:nvPr>
            <p:ph type="body"/>
          </p:nvPr>
        </p:nvSpPr>
        <p:spPr>
          <a:xfrm>
            <a:off x="4319640" y="368208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40" name="PlaceHolder 7"/>
          <p:cNvSpPr>
            <a:spLocks noGrp="1"/>
          </p:cNvSpPr>
          <p:nvPr>
            <p:ph type="body"/>
          </p:nvPr>
        </p:nvSpPr>
        <p:spPr>
          <a:xfrm>
            <a:off x="8029800" y="368208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54"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56" name="PlaceHolder 2"/>
          <p:cNvSpPr>
            <a:spLocks noGrp="1"/>
          </p:cNvSpPr>
          <p:nvPr>
            <p:ph type="body"/>
          </p:nvPr>
        </p:nvSpPr>
        <p:spPr>
          <a:xfrm>
            <a:off x="609480" y="1604520"/>
            <a:ext cx="10972440" cy="397728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58" name="PlaceHolder 2"/>
          <p:cNvSpPr>
            <a:spLocks noGrp="1"/>
          </p:cNvSpPr>
          <p:nvPr>
            <p:ph type="body"/>
          </p:nvPr>
        </p:nvSpPr>
        <p:spPr>
          <a:xfrm>
            <a:off x="60948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
        <p:nvSpPr>
          <p:cNvPr id="59" name="PlaceHolder 3"/>
          <p:cNvSpPr>
            <a:spLocks noGrp="1"/>
          </p:cNvSpPr>
          <p:nvPr>
            <p:ph type="body"/>
          </p:nvPr>
        </p:nvSpPr>
        <p:spPr>
          <a:xfrm>
            <a:off x="623196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1523880" y="1122480"/>
            <a:ext cx="9143640" cy="11066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63" name="PlaceHolder 2"/>
          <p:cNvSpPr>
            <a:spLocks noGrp="1"/>
          </p:cNvSpPr>
          <p:nvPr>
            <p:ph type="body"/>
          </p:nvPr>
        </p:nvSpPr>
        <p:spPr>
          <a:xfrm>
            <a:off x="60948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64" name="PlaceHolder 3"/>
          <p:cNvSpPr>
            <a:spLocks noGrp="1"/>
          </p:cNvSpPr>
          <p:nvPr>
            <p:ph type="body"/>
          </p:nvPr>
        </p:nvSpPr>
        <p:spPr>
          <a:xfrm>
            <a:off x="623196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
        <p:nvSpPr>
          <p:cNvPr id="65" name="PlaceHolder 4"/>
          <p:cNvSpPr>
            <a:spLocks noGrp="1"/>
          </p:cNvSpPr>
          <p:nvPr>
            <p:ph type="body"/>
          </p:nvPr>
        </p:nvSpPr>
        <p:spPr>
          <a:xfrm>
            <a:off x="60948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67" name="PlaceHolder 2"/>
          <p:cNvSpPr>
            <a:spLocks noGrp="1"/>
          </p:cNvSpPr>
          <p:nvPr>
            <p:ph type="body"/>
          </p:nvPr>
        </p:nvSpPr>
        <p:spPr>
          <a:xfrm>
            <a:off x="60948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
        <p:nvSpPr>
          <p:cNvPr id="68" name="PlaceHolder 3"/>
          <p:cNvSpPr>
            <a:spLocks noGrp="1"/>
          </p:cNvSpPr>
          <p:nvPr>
            <p:ph type="body"/>
          </p:nvPr>
        </p:nvSpPr>
        <p:spPr>
          <a:xfrm>
            <a:off x="623196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69" name="PlaceHolder 4"/>
          <p:cNvSpPr>
            <a:spLocks noGrp="1"/>
          </p:cNvSpPr>
          <p:nvPr>
            <p:ph type="body"/>
          </p:nvPr>
        </p:nvSpPr>
        <p:spPr>
          <a:xfrm>
            <a:off x="623196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71" name="PlaceHolder 2"/>
          <p:cNvSpPr>
            <a:spLocks noGrp="1"/>
          </p:cNvSpPr>
          <p:nvPr>
            <p:ph type="body"/>
          </p:nvPr>
        </p:nvSpPr>
        <p:spPr>
          <a:xfrm>
            <a:off x="60948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72" name="PlaceHolder 3"/>
          <p:cNvSpPr>
            <a:spLocks noGrp="1"/>
          </p:cNvSpPr>
          <p:nvPr>
            <p:ph type="body"/>
          </p:nvPr>
        </p:nvSpPr>
        <p:spPr>
          <a:xfrm>
            <a:off x="623196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73" name="PlaceHolder 4"/>
          <p:cNvSpPr>
            <a:spLocks noGrp="1"/>
          </p:cNvSpPr>
          <p:nvPr>
            <p:ph type="body"/>
          </p:nvPr>
        </p:nvSpPr>
        <p:spPr>
          <a:xfrm>
            <a:off x="609480" y="3682080"/>
            <a:ext cx="1097244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75" name="PlaceHolder 2"/>
          <p:cNvSpPr>
            <a:spLocks noGrp="1"/>
          </p:cNvSpPr>
          <p:nvPr>
            <p:ph type="body"/>
          </p:nvPr>
        </p:nvSpPr>
        <p:spPr>
          <a:xfrm>
            <a:off x="609480" y="1604520"/>
            <a:ext cx="109724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76" name="PlaceHolder 3"/>
          <p:cNvSpPr>
            <a:spLocks noGrp="1"/>
          </p:cNvSpPr>
          <p:nvPr>
            <p:ph type="body"/>
          </p:nvPr>
        </p:nvSpPr>
        <p:spPr>
          <a:xfrm>
            <a:off x="609480" y="3682080"/>
            <a:ext cx="1097244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78" name="PlaceHolder 2"/>
          <p:cNvSpPr>
            <a:spLocks noGrp="1"/>
          </p:cNvSpPr>
          <p:nvPr>
            <p:ph type="body"/>
          </p:nvPr>
        </p:nvSpPr>
        <p:spPr>
          <a:xfrm>
            <a:off x="60948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79" name="PlaceHolder 3"/>
          <p:cNvSpPr>
            <a:spLocks noGrp="1"/>
          </p:cNvSpPr>
          <p:nvPr>
            <p:ph type="body"/>
          </p:nvPr>
        </p:nvSpPr>
        <p:spPr>
          <a:xfrm>
            <a:off x="623196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80" name="PlaceHolder 4"/>
          <p:cNvSpPr>
            <a:spLocks noGrp="1"/>
          </p:cNvSpPr>
          <p:nvPr>
            <p:ph type="body"/>
          </p:nvPr>
        </p:nvSpPr>
        <p:spPr>
          <a:xfrm>
            <a:off x="60948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81" name="PlaceHolder 5"/>
          <p:cNvSpPr>
            <a:spLocks noGrp="1"/>
          </p:cNvSpPr>
          <p:nvPr>
            <p:ph type="body"/>
          </p:nvPr>
        </p:nvSpPr>
        <p:spPr>
          <a:xfrm>
            <a:off x="623196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83" name="PlaceHolder 2"/>
          <p:cNvSpPr>
            <a:spLocks noGrp="1"/>
          </p:cNvSpPr>
          <p:nvPr>
            <p:ph type="body"/>
          </p:nvPr>
        </p:nvSpPr>
        <p:spPr>
          <a:xfrm>
            <a:off x="609480" y="160452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84" name="PlaceHolder 3"/>
          <p:cNvSpPr>
            <a:spLocks noGrp="1"/>
          </p:cNvSpPr>
          <p:nvPr>
            <p:ph type="body"/>
          </p:nvPr>
        </p:nvSpPr>
        <p:spPr>
          <a:xfrm>
            <a:off x="4319640" y="160452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85" name="PlaceHolder 4"/>
          <p:cNvSpPr>
            <a:spLocks noGrp="1"/>
          </p:cNvSpPr>
          <p:nvPr>
            <p:ph type="body"/>
          </p:nvPr>
        </p:nvSpPr>
        <p:spPr>
          <a:xfrm>
            <a:off x="8029800" y="160452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86" name="PlaceHolder 5"/>
          <p:cNvSpPr>
            <a:spLocks noGrp="1"/>
          </p:cNvSpPr>
          <p:nvPr>
            <p:ph type="body"/>
          </p:nvPr>
        </p:nvSpPr>
        <p:spPr>
          <a:xfrm>
            <a:off x="609480" y="368208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87" name="PlaceHolder 6"/>
          <p:cNvSpPr>
            <a:spLocks noGrp="1"/>
          </p:cNvSpPr>
          <p:nvPr>
            <p:ph type="body"/>
          </p:nvPr>
        </p:nvSpPr>
        <p:spPr>
          <a:xfrm>
            <a:off x="4319640" y="368208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88" name="PlaceHolder 7"/>
          <p:cNvSpPr>
            <a:spLocks noGrp="1"/>
          </p:cNvSpPr>
          <p:nvPr>
            <p:ph type="body"/>
          </p:nvPr>
        </p:nvSpPr>
        <p:spPr>
          <a:xfrm>
            <a:off x="8029800" y="3682080"/>
            <a:ext cx="353304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16" name="PlaceHolder 3"/>
          <p:cNvSpPr>
            <a:spLocks noGrp="1"/>
          </p:cNvSpPr>
          <p:nvPr>
            <p:ph type="body"/>
          </p:nvPr>
        </p:nvSpPr>
        <p:spPr>
          <a:xfrm>
            <a:off x="623196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
        <p:nvSpPr>
          <p:cNvPr id="17" name="PlaceHolder 4"/>
          <p:cNvSpPr>
            <a:spLocks noGrp="1"/>
          </p:cNvSpPr>
          <p:nvPr>
            <p:ph type="body"/>
          </p:nvPr>
        </p:nvSpPr>
        <p:spPr>
          <a:xfrm>
            <a:off x="60948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rIns="0" tIns="0" bIns="0">
            <a:normAutofit/>
          </a:bodyPr>
          <a:p>
            <a:endParaRPr b="0" lang="es-419" sz="2800" spc="-1" strike="noStrike">
              <a:solidFill>
                <a:srgbClr val="000000"/>
              </a:solid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rIns="0" tIns="0" bIns="0" anchor="ctr">
            <a:spAutoFit/>
          </a:bodyPr>
          <a:p>
            <a:endParaRPr b="0" lang="es-419" sz="1800" spc="-1" strike="noStrike">
              <a:solidFill>
                <a:srgbClr val="000000"/>
              </a:solid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rIns="0" tIns="0" bIns="0">
            <a:normAutofit/>
          </a:bodyPr>
          <a:p>
            <a:endParaRPr b="0" lang="es-419" sz="2800" spc="-1" strike="noStrike">
              <a:solidFill>
                <a:srgbClr val="000000"/>
              </a:solid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rIns="0" tIns="0" bIns="0">
            <a:normAutofit/>
          </a:bodyPr>
          <a:p>
            <a:endParaRPr b="0" lang="es-419"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es-419" sz="4400" spc="-1" strike="noStrike">
                <a:solidFill>
                  <a:srgbClr val="000000"/>
                </a:solidFill>
                <a:latin typeface="Calibri Light"/>
              </a:rPr>
              <a:t>Click to edit Master title style</a:t>
            </a:r>
            <a:endParaRPr b="0" lang="es-419" sz="4400" spc="-1" strike="noStrike">
              <a:solidFill>
                <a:srgbClr val="000000"/>
              </a:solidFill>
              <a:latin typeface="Calibri"/>
            </a:endParaRPr>
          </a:p>
        </p:txBody>
      </p:sp>
      <p:sp>
        <p:nvSpPr>
          <p:cNvPr id="1"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es-419" sz="2800" spc="-1" strike="noStrike">
                <a:solidFill>
                  <a:srgbClr val="000000"/>
                </a:solidFill>
                <a:latin typeface="Calibri"/>
              </a:rPr>
              <a:t>Click to edit Master text styles</a:t>
            </a:r>
            <a:endParaRPr b="0" lang="es-419"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s-419" sz="2400" spc="-1" strike="noStrike">
                <a:solidFill>
                  <a:srgbClr val="000000"/>
                </a:solidFill>
                <a:latin typeface="Calibri"/>
              </a:rPr>
              <a:t>Second level</a:t>
            </a:r>
            <a:endParaRPr b="0" lang="es-419"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es-419" sz="2000" spc="-1" strike="noStrike">
                <a:solidFill>
                  <a:srgbClr val="000000"/>
                </a:solidFill>
                <a:latin typeface="Calibri"/>
              </a:rPr>
              <a:t>Third level</a:t>
            </a:r>
            <a:endParaRPr b="0" lang="es-419"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es-419" sz="1800" spc="-1" strike="noStrike">
                <a:solidFill>
                  <a:srgbClr val="000000"/>
                </a:solidFill>
                <a:latin typeface="Calibri"/>
              </a:rPr>
              <a:t>Fourth level</a:t>
            </a:r>
            <a:endParaRPr b="0" lang="es-419"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es-419" sz="1800" spc="-1" strike="noStrike">
                <a:solidFill>
                  <a:srgbClr val="000000"/>
                </a:solidFill>
                <a:latin typeface="Calibri"/>
              </a:rPr>
              <a:t>Fifth level</a:t>
            </a:r>
            <a:endParaRPr b="0" lang="es-419" sz="1800" spc="-1" strike="noStrike">
              <a:solidFill>
                <a:srgbClr val="000000"/>
              </a:solid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89FC33E1-1CAF-4A46-B8AD-75B2582864AA}" type="datetime">
              <a:rPr b="0" lang="en-US" sz="1200" spc="-1" strike="noStrike">
                <a:solidFill>
                  <a:srgbClr val="8b8b8b"/>
                </a:solidFill>
                <a:latin typeface="Calibri"/>
              </a:rPr>
              <a:t>11/10/20</a:t>
            </a:fld>
            <a:endParaRPr b="0" lang="en-US" sz="1200" spc="-1" strike="noStrike">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p>
            <a:endParaRPr b="0" lang="en-US" sz="2400" spc="-1" strike="noStrike">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3F40886C-1269-4FA6-B81D-3B934C995C7C}" type="slidenum">
              <a:rPr b="0" lang="en-US" sz="1200" spc="-1" strike="noStrike">
                <a:solidFill>
                  <a:srgbClr val="8b8b8b"/>
                </a:solidFill>
                <a:latin typeface="Calibri"/>
              </a:rPr>
              <a:t>&lt;number&gt;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1122480"/>
            <a:ext cx="9143640" cy="2387160"/>
          </a:xfrm>
          <a:prstGeom prst="rect">
            <a:avLst/>
          </a:prstGeom>
        </p:spPr>
        <p:txBody>
          <a:bodyPr anchor="b">
            <a:noAutofit/>
          </a:bodyPr>
          <a:p>
            <a:pPr algn="ctr">
              <a:lnSpc>
                <a:spcPct val="90000"/>
              </a:lnSpc>
            </a:pPr>
            <a:r>
              <a:rPr b="0" lang="es-419" sz="6000" spc="-1" strike="noStrike">
                <a:solidFill>
                  <a:srgbClr val="000000"/>
                </a:solidFill>
                <a:latin typeface="Calibri Light"/>
              </a:rPr>
              <a:t>Click to edit Master title style</a:t>
            </a:r>
            <a:endParaRPr b="0" lang="es-419" sz="6000" spc="-1" strike="noStrike">
              <a:solidFill>
                <a:srgbClr val="000000"/>
              </a:solidFill>
              <a:latin typeface="Calibri"/>
            </a:endParaRPr>
          </a:p>
        </p:txBody>
      </p:sp>
      <p:sp>
        <p:nvSpPr>
          <p:cNvPr id="42" name="PlaceHolder 2"/>
          <p:cNvSpPr>
            <a:spLocks noGrp="1"/>
          </p:cNvSpPr>
          <p:nvPr>
            <p:ph type="dt"/>
          </p:nvPr>
        </p:nvSpPr>
        <p:spPr>
          <a:xfrm>
            <a:off x="838080" y="6356520"/>
            <a:ext cx="2742840" cy="364680"/>
          </a:xfrm>
          <a:prstGeom prst="rect">
            <a:avLst/>
          </a:prstGeom>
        </p:spPr>
        <p:txBody>
          <a:bodyPr anchor="ctr">
            <a:noAutofit/>
          </a:bodyPr>
          <a:p>
            <a:pPr>
              <a:lnSpc>
                <a:spcPct val="100000"/>
              </a:lnSpc>
            </a:pPr>
            <a:fld id="{56314EF0-47B3-4FF1-84C4-3749D4511A7A}" type="datetime">
              <a:rPr b="0" lang="en-US" sz="1200" spc="-1" strike="noStrike">
                <a:solidFill>
                  <a:srgbClr val="8b8b8b"/>
                </a:solidFill>
                <a:latin typeface="Calibri"/>
              </a:rPr>
              <a:t>11/10/20</a:t>
            </a:fld>
            <a:endParaRPr b="0" lang="en-US" sz="1200" spc="-1" strike="noStrike">
              <a:latin typeface="Times New Roman"/>
            </a:endParaRPr>
          </a:p>
        </p:txBody>
      </p:sp>
      <p:sp>
        <p:nvSpPr>
          <p:cNvPr id="43" name="PlaceHolder 3"/>
          <p:cNvSpPr>
            <a:spLocks noGrp="1"/>
          </p:cNvSpPr>
          <p:nvPr>
            <p:ph type="ftr"/>
          </p:nvPr>
        </p:nvSpPr>
        <p:spPr>
          <a:xfrm>
            <a:off x="4038480" y="6356520"/>
            <a:ext cx="4114440" cy="364680"/>
          </a:xfrm>
          <a:prstGeom prst="rect">
            <a:avLst/>
          </a:prstGeom>
        </p:spPr>
        <p:txBody>
          <a:bodyPr anchor="ctr">
            <a:noAutofit/>
          </a:bodyPr>
          <a:p>
            <a:endParaRPr b="0" lang="en-US" sz="2400" spc="-1" strike="noStrike">
              <a:latin typeface="Times New Roman"/>
            </a:endParaRPr>
          </a:p>
        </p:txBody>
      </p:sp>
      <p:sp>
        <p:nvSpPr>
          <p:cNvPr id="44"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85816BA2-B834-428C-AED6-996C25045DAD}" type="slidenum">
              <a:rPr b="0" lang="en-US" sz="1200" spc="-1" strike="noStrike">
                <a:solidFill>
                  <a:srgbClr val="8b8b8b"/>
                </a:solidFill>
                <a:latin typeface="Calibri"/>
              </a:rPr>
              <a:t>&lt;number&gt;</a:t>
            </a:fld>
            <a:endParaRPr b="0" lang="en-US" sz="1200" spc="-1" strike="noStrike">
              <a:latin typeface="Times New Roman"/>
            </a:endParaRPr>
          </a:p>
        </p:txBody>
      </p:sp>
      <p:pic>
        <p:nvPicPr>
          <p:cNvPr id="45" name="Picture 9" descr=""/>
          <p:cNvPicPr/>
          <p:nvPr/>
        </p:nvPicPr>
        <p:blipFill>
          <a:blip r:embed="rId2"/>
          <a:stretch/>
        </p:blipFill>
        <p:spPr>
          <a:xfrm>
            <a:off x="838080" y="161280"/>
            <a:ext cx="1880640" cy="708840"/>
          </a:xfrm>
          <a:prstGeom prst="rect">
            <a:avLst/>
          </a:prstGeom>
          <a:ln>
            <a:noFill/>
          </a:ln>
        </p:spPr>
      </p:pic>
      <p:grpSp>
        <p:nvGrpSpPr>
          <p:cNvPr id="46" name="Group 5"/>
          <p:cNvGrpSpPr/>
          <p:nvPr/>
        </p:nvGrpSpPr>
        <p:grpSpPr>
          <a:xfrm>
            <a:off x="2885400" y="136440"/>
            <a:ext cx="9143640" cy="733680"/>
            <a:chOff x="2885400" y="136440"/>
            <a:chExt cx="9143640" cy="733680"/>
          </a:xfrm>
        </p:grpSpPr>
        <p:sp>
          <p:nvSpPr>
            <p:cNvPr id="47" name="CustomShape 6"/>
            <p:cNvSpPr/>
            <p:nvPr/>
          </p:nvSpPr>
          <p:spPr>
            <a:xfrm>
              <a:off x="2885400" y="136440"/>
              <a:ext cx="9143640" cy="284760"/>
            </a:xfrm>
            <a:prstGeom prst="rect">
              <a:avLst/>
            </a:prstGeom>
            <a:solidFill>
              <a:srgbClr val="002780"/>
            </a:solidFill>
            <a:ln>
              <a:noFill/>
            </a:ln>
          </p:spPr>
          <p:style>
            <a:lnRef idx="2">
              <a:schemeClr val="accent1">
                <a:shade val="50000"/>
              </a:schemeClr>
            </a:lnRef>
            <a:fillRef idx="1">
              <a:schemeClr val="accent1"/>
            </a:fillRef>
            <a:effectRef idx="0">
              <a:schemeClr val="accent1"/>
            </a:effectRef>
            <a:fontRef idx="minor"/>
          </p:style>
        </p:sp>
        <p:sp>
          <p:nvSpPr>
            <p:cNvPr id="48" name="CustomShape 7"/>
            <p:cNvSpPr/>
            <p:nvPr/>
          </p:nvSpPr>
          <p:spPr>
            <a:xfrm>
              <a:off x="2885400" y="474120"/>
              <a:ext cx="9143640" cy="166320"/>
            </a:xfrm>
            <a:prstGeom prst="rect">
              <a:avLst/>
            </a:prstGeom>
            <a:solidFill>
              <a:srgbClr val="0035a6"/>
            </a:solidFill>
            <a:ln>
              <a:noFill/>
            </a:ln>
          </p:spPr>
          <p:style>
            <a:lnRef idx="2">
              <a:schemeClr val="accent1">
                <a:shade val="50000"/>
              </a:schemeClr>
            </a:lnRef>
            <a:fillRef idx="1">
              <a:schemeClr val="accent1"/>
            </a:fillRef>
            <a:effectRef idx="0">
              <a:schemeClr val="accent1"/>
            </a:effectRef>
            <a:fontRef idx="minor"/>
          </p:style>
        </p:sp>
        <p:sp>
          <p:nvSpPr>
            <p:cNvPr id="49" name="CustomShape 8"/>
            <p:cNvSpPr/>
            <p:nvPr/>
          </p:nvSpPr>
          <p:spPr>
            <a:xfrm>
              <a:off x="2885400" y="681840"/>
              <a:ext cx="9143640" cy="77040"/>
            </a:xfrm>
            <a:prstGeom prst="rect">
              <a:avLst/>
            </a:prstGeom>
            <a:solidFill>
              <a:srgbClr val="314d7e"/>
            </a:solidFill>
            <a:ln>
              <a:noFill/>
            </a:ln>
          </p:spPr>
          <p:style>
            <a:lnRef idx="2">
              <a:schemeClr val="accent1">
                <a:shade val="50000"/>
              </a:schemeClr>
            </a:lnRef>
            <a:fillRef idx="1">
              <a:schemeClr val="accent1"/>
            </a:fillRef>
            <a:effectRef idx="0">
              <a:schemeClr val="accent1"/>
            </a:effectRef>
            <a:fontRef idx="minor"/>
          </p:style>
        </p:sp>
        <p:sp>
          <p:nvSpPr>
            <p:cNvPr id="50" name="CustomShape 9"/>
            <p:cNvSpPr/>
            <p:nvPr/>
          </p:nvSpPr>
          <p:spPr>
            <a:xfrm>
              <a:off x="2885400" y="811800"/>
              <a:ext cx="9143640" cy="58320"/>
            </a:xfrm>
            <a:prstGeom prst="rect">
              <a:avLst/>
            </a:prstGeom>
            <a:solidFill>
              <a:srgbClr val="0035a6"/>
            </a:solidFill>
            <a:ln>
              <a:noFill/>
            </a:ln>
          </p:spPr>
          <p:style>
            <a:lnRef idx="2">
              <a:schemeClr val="accent1">
                <a:shade val="50000"/>
              </a:schemeClr>
            </a:lnRef>
            <a:fillRef idx="1">
              <a:schemeClr val="accent1"/>
            </a:fillRef>
            <a:effectRef idx="0">
              <a:schemeClr val="accent1"/>
            </a:effectRef>
            <a:fontRef idx="minor"/>
          </p:style>
        </p:sp>
      </p:grpSp>
      <p:pic>
        <p:nvPicPr>
          <p:cNvPr id="51" name="Picture 6" descr=""/>
          <p:cNvPicPr/>
          <p:nvPr/>
        </p:nvPicPr>
        <p:blipFill>
          <a:blip r:embed="rId3"/>
          <a:stretch/>
        </p:blipFill>
        <p:spPr>
          <a:xfrm>
            <a:off x="162360" y="161280"/>
            <a:ext cx="577440" cy="708840"/>
          </a:xfrm>
          <a:prstGeom prst="rect">
            <a:avLst/>
          </a:prstGeom>
          <a:ln>
            <a:noFill/>
          </a:ln>
        </p:spPr>
      </p:pic>
      <p:sp>
        <p:nvSpPr>
          <p:cNvPr id="52" name="PlaceHolder 10"/>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419" sz="2800" spc="-1" strike="noStrike">
                <a:solidFill>
                  <a:srgbClr val="000000"/>
                </a:solidFill>
                <a:latin typeface="Calibri"/>
              </a:rPr>
              <a:t>Click to edit the outline text format</a:t>
            </a:r>
            <a:endParaRPr b="0" lang="es-419"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s-419" sz="2000" spc="-1" strike="noStrike">
                <a:solidFill>
                  <a:srgbClr val="000000"/>
                </a:solidFill>
                <a:latin typeface="Calibri"/>
              </a:rPr>
              <a:t>Second Outline Level</a:t>
            </a:r>
            <a:endParaRPr b="0" lang="es-419"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s-419" sz="1800" spc="-1" strike="noStrike">
                <a:solidFill>
                  <a:srgbClr val="000000"/>
                </a:solidFill>
                <a:latin typeface="Calibri"/>
              </a:rPr>
              <a:t>Third Outline Level</a:t>
            </a:r>
            <a:endParaRPr b="0" lang="es-419"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s-419" sz="1800" spc="-1" strike="noStrike">
                <a:solidFill>
                  <a:srgbClr val="000000"/>
                </a:solidFill>
                <a:latin typeface="Calibri"/>
              </a:rPr>
              <a:t>Fourth Outline Level</a:t>
            </a:r>
            <a:endParaRPr b="0" lang="es-419"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s-419" sz="2000" spc="-1" strike="noStrike">
                <a:solidFill>
                  <a:srgbClr val="000000"/>
                </a:solidFill>
                <a:latin typeface="Calibri"/>
              </a:rPr>
              <a:t>Fifth Outline Level</a:t>
            </a:r>
            <a:endParaRPr b="0" lang="es-419"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s-419" sz="2000" spc="-1" strike="noStrike">
                <a:solidFill>
                  <a:srgbClr val="000000"/>
                </a:solidFill>
                <a:latin typeface="Calibri"/>
              </a:rPr>
              <a:t>Sixth Outline Level</a:t>
            </a:r>
            <a:endParaRPr b="0" lang="es-419"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s-419" sz="2000" spc="-1" strike="noStrike">
                <a:solidFill>
                  <a:srgbClr val="000000"/>
                </a:solidFill>
                <a:latin typeface="Calibri"/>
              </a:rPr>
              <a:t>Seventh Outline Level</a:t>
            </a:r>
            <a:endParaRPr b="0" lang="es-419"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4.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2190240" y="1089000"/>
            <a:ext cx="9115560" cy="2015640"/>
          </a:xfrm>
          <a:prstGeom prst="rect">
            <a:avLst/>
          </a:prstGeom>
          <a:noFill/>
          <a:ln>
            <a:noFill/>
          </a:ln>
        </p:spPr>
        <p:txBody>
          <a:bodyPr anchor="ctr">
            <a:noAutofit/>
          </a:bodyPr>
          <a:p>
            <a:pPr>
              <a:lnSpc>
                <a:spcPct val="90000"/>
              </a:lnSpc>
            </a:pPr>
            <a:r>
              <a:rPr b="1" lang="es-419" sz="4400" spc="-1" strike="noStrike">
                <a:solidFill>
                  <a:srgbClr val="0035a6"/>
                </a:solidFill>
                <a:latin typeface="Calibri Light"/>
              </a:rPr>
              <a:t>Advancing gender equality in environmental migration and disaster displacement in the Caribbean</a:t>
            </a:r>
            <a:endParaRPr b="0" lang="es-419" sz="4400" spc="-1" strike="noStrike">
              <a:solidFill>
                <a:srgbClr val="000000"/>
              </a:solidFill>
              <a:latin typeface="Calibri"/>
            </a:endParaRPr>
          </a:p>
        </p:txBody>
      </p:sp>
      <p:sp>
        <p:nvSpPr>
          <p:cNvPr id="96" name="TextShape 2"/>
          <p:cNvSpPr txBox="1"/>
          <p:nvPr/>
        </p:nvSpPr>
        <p:spPr>
          <a:xfrm>
            <a:off x="2190240" y="3307680"/>
            <a:ext cx="9828720" cy="3360600"/>
          </a:xfrm>
          <a:prstGeom prst="rect">
            <a:avLst/>
          </a:prstGeom>
          <a:noFill/>
          <a:ln>
            <a:noFill/>
          </a:ln>
        </p:spPr>
        <p:txBody>
          <a:bodyPr>
            <a:noAutofit/>
          </a:bodyPr>
          <a:p>
            <a:pPr>
              <a:lnSpc>
                <a:spcPct val="90000"/>
              </a:lnSpc>
            </a:pPr>
            <a:r>
              <a:rPr b="1" lang="es-419" sz="1800" spc="-1" strike="noStrike">
                <a:solidFill>
                  <a:srgbClr val="808080"/>
                </a:solidFill>
                <a:latin typeface="Calibri"/>
              </a:rPr>
              <a:t>Introduction:</a:t>
            </a:r>
            <a:endParaRPr b="0" lang="es-419" sz="1800" spc="-1" strike="noStrike">
              <a:solidFill>
                <a:srgbClr val="000000"/>
              </a:solidFill>
              <a:latin typeface="Calibri"/>
            </a:endParaRPr>
          </a:p>
          <a:p>
            <a:pPr marL="228600" indent="-228240">
              <a:lnSpc>
                <a:spcPct val="90000"/>
              </a:lnSpc>
              <a:buClr>
                <a:srgbClr val="808080"/>
              </a:buClr>
              <a:buFont typeface="Arial"/>
              <a:buChar char="•"/>
            </a:pPr>
            <a:r>
              <a:rPr b="1" lang="es-419" sz="1800" spc="-1" strike="noStrike">
                <a:solidFill>
                  <a:srgbClr val="808080"/>
                </a:solidFill>
                <a:latin typeface="Calibri"/>
              </a:rPr>
              <a:t>Amelia Bleeker, </a:t>
            </a:r>
            <a:r>
              <a:rPr b="0" lang="es-419" sz="1800" spc="-1" strike="noStrike">
                <a:solidFill>
                  <a:srgbClr val="808080"/>
                </a:solidFill>
                <a:latin typeface="Calibri"/>
              </a:rPr>
              <a:t>Associate Programme Management Officer and Gender Focal Point, ECLAC subregional headquarters for the Caribbean</a:t>
            </a:r>
            <a:endParaRPr b="0" lang="es-419" sz="1800" spc="-1" strike="noStrike">
              <a:solidFill>
                <a:srgbClr val="000000"/>
              </a:solidFill>
              <a:latin typeface="Calibri"/>
            </a:endParaRPr>
          </a:p>
          <a:p>
            <a:pPr marL="228600" indent="-228240">
              <a:lnSpc>
                <a:spcPct val="90000"/>
              </a:lnSpc>
              <a:buClr>
                <a:srgbClr val="808080"/>
              </a:buClr>
              <a:buFont typeface="Arial"/>
              <a:buChar char="•"/>
            </a:pPr>
            <a:r>
              <a:rPr b="1" lang="es-419" sz="1800" spc="-1" strike="noStrike">
                <a:solidFill>
                  <a:srgbClr val="808080"/>
                </a:solidFill>
                <a:latin typeface="Calibri"/>
              </a:rPr>
              <a:t>Dr. Jacinta Higgs</a:t>
            </a:r>
            <a:r>
              <a:rPr b="0" lang="es-419" sz="1800" spc="-1" strike="noStrike">
                <a:solidFill>
                  <a:srgbClr val="808080"/>
                </a:solidFill>
                <a:latin typeface="Calibri"/>
              </a:rPr>
              <a:t>, Director, Department of Gender &amp; Family Affairs, Ministry of Social Services &amp; Urban Development, Government of the Bahamas</a:t>
            </a:r>
            <a:endParaRPr b="0" lang="es-419" sz="1800" spc="-1" strike="noStrike">
              <a:solidFill>
                <a:srgbClr val="000000"/>
              </a:solidFill>
              <a:latin typeface="Calibri"/>
            </a:endParaRPr>
          </a:p>
          <a:p>
            <a:pPr>
              <a:lnSpc>
                <a:spcPct val="90000"/>
              </a:lnSpc>
              <a:spcBef>
                <a:spcPts val="1001"/>
              </a:spcBef>
            </a:pPr>
            <a:r>
              <a:rPr b="1" lang="es-419" sz="1800" spc="-1" strike="noStrike">
                <a:solidFill>
                  <a:srgbClr val="808080"/>
                </a:solidFill>
                <a:latin typeface="Calibri"/>
              </a:rPr>
              <a:t>Presenters:</a:t>
            </a:r>
            <a:endParaRPr b="0" lang="es-419" sz="1800" spc="-1" strike="noStrike">
              <a:solidFill>
                <a:srgbClr val="000000"/>
              </a:solidFill>
              <a:latin typeface="Calibri"/>
            </a:endParaRPr>
          </a:p>
          <a:p>
            <a:pPr marL="228600" indent="-228240">
              <a:lnSpc>
                <a:spcPct val="90000"/>
              </a:lnSpc>
              <a:buClr>
                <a:srgbClr val="808080"/>
              </a:buClr>
              <a:buFont typeface="Arial"/>
              <a:buChar char="•"/>
            </a:pPr>
            <a:r>
              <a:rPr b="1" lang="es-419" sz="1800" spc="-1" strike="noStrike">
                <a:solidFill>
                  <a:srgbClr val="808080"/>
                </a:solidFill>
                <a:latin typeface="Calibri"/>
              </a:rPr>
              <a:t>Briana Mawby</a:t>
            </a:r>
            <a:r>
              <a:rPr b="0" lang="es-419" sz="1800" spc="-1" strike="noStrike">
                <a:solidFill>
                  <a:srgbClr val="808080"/>
                </a:solidFill>
                <a:latin typeface="Calibri"/>
              </a:rPr>
              <a:t>, Lead Researcher, IOM</a:t>
            </a:r>
            <a:endParaRPr b="0" lang="es-419" sz="1800" spc="-1" strike="noStrike">
              <a:solidFill>
                <a:srgbClr val="000000"/>
              </a:solidFill>
              <a:latin typeface="Calibri"/>
            </a:endParaRPr>
          </a:p>
          <a:p>
            <a:pPr marL="228600" indent="-228240">
              <a:lnSpc>
                <a:spcPct val="90000"/>
              </a:lnSpc>
              <a:buClr>
                <a:srgbClr val="808080"/>
              </a:buClr>
              <a:buFont typeface="Arial"/>
              <a:buChar char="•"/>
            </a:pPr>
            <a:r>
              <a:rPr b="1" lang="es-419" sz="1800" spc="-1" strike="noStrike">
                <a:solidFill>
                  <a:srgbClr val="808080"/>
                </a:solidFill>
                <a:latin typeface="Calibri"/>
              </a:rPr>
              <a:t>Amelia Bleeker</a:t>
            </a:r>
            <a:r>
              <a:rPr b="0" lang="es-419" sz="1800" spc="-1" strike="noStrike">
                <a:solidFill>
                  <a:srgbClr val="808080"/>
                </a:solidFill>
                <a:latin typeface="Calibri"/>
              </a:rPr>
              <a:t>, Associate Programme Management Officer and Gender Focal Point, ECLAC subregional headquarters for the Caribbean</a:t>
            </a:r>
            <a:endParaRPr b="0" lang="es-419" sz="1800" spc="-1" strike="noStrike">
              <a:solidFill>
                <a:srgbClr val="000000"/>
              </a:solidFill>
              <a:latin typeface="Calibri"/>
            </a:endParaRPr>
          </a:p>
          <a:p>
            <a:pPr marL="228600" indent="-228240">
              <a:lnSpc>
                <a:spcPct val="90000"/>
              </a:lnSpc>
              <a:buClr>
                <a:srgbClr val="808080"/>
              </a:buClr>
              <a:buFont typeface="Arial"/>
              <a:buChar char="•"/>
            </a:pPr>
            <a:r>
              <a:rPr b="1" lang="es-419" sz="1800" spc="-1" strike="noStrike">
                <a:solidFill>
                  <a:srgbClr val="808080"/>
                </a:solidFill>
                <a:latin typeface="Calibri"/>
              </a:rPr>
              <a:t>Pablo Escribano</a:t>
            </a:r>
            <a:r>
              <a:rPr b="0" lang="es-419" sz="1800" spc="-1" strike="noStrike">
                <a:solidFill>
                  <a:srgbClr val="808080"/>
                </a:solidFill>
                <a:latin typeface="Calibri"/>
              </a:rPr>
              <a:t>, Regional Thematic Specialist on Migration, Environment and Climate Change, IOM</a:t>
            </a:r>
            <a:endParaRPr b="0" lang="es-419" sz="1800" spc="-1" strike="noStrike">
              <a:solidFill>
                <a:srgbClr val="000000"/>
              </a:solidFill>
              <a:latin typeface="Calibri"/>
            </a:endParaRPr>
          </a:p>
        </p:txBody>
      </p:sp>
      <p:pic>
        <p:nvPicPr>
          <p:cNvPr id="97" name="Picture 4" descr=""/>
          <p:cNvPicPr/>
          <p:nvPr/>
        </p:nvPicPr>
        <p:blipFill>
          <a:blip r:embed="rId1"/>
          <a:stretch/>
        </p:blipFill>
        <p:spPr>
          <a:xfrm>
            <a:off x="200160" y="2540520"/>
            <a:ext cx="1748880" cy="659160"/>
          </a:xfrm>
          <a:prstGeom prst="rect">
            <a:avLst/>
          </a:prstGeom>
          <a:ln>
            <a:noFill/>
          </a:ln>
        </p:spPr>
      </p:pic>
      <p:pic>
        <p:nvPicPr>
          <p:cNvPr id="98" name="Picture 9" descr=""/>
          <p:cNvPicPr/>
          <p:nvPr/>
        </p:nvPicPr>
        <p:blipFill>
          <a:blip r:embed="rId2"/>
          <a:srcRect l="8269" t="16592" r="0" b="12057"/>
          <a:stretch/>
        </p:blipFill>
        <p:spPr>
          <a:xfrm>
            <a:off x="172440" y="3307680"/>
            <a:ext cx="1804320" cy="3431880"/>
          </a:xfrm>
          <a:prstGeom prst="rect">
            <a:avLst/>
          </a:prstGeom>
          <a:ln>
            <a:noFill/>
          </a:ln>
        </p:spPr>
      </p:pic>
      <p:sp>
        <p:nvSpPr>
          <p:cNvPr id="99" name="CustomShape 3"/>
          <p:cNvSpPr/>
          <p:nvPr/>
        </p:nvSpPr>
        <p:spPr>
          <a:xfrm>
            <a:off x="2287080" y="130680"/>
            <a:ext cx="9808920" cy="795240"/>
          </a:xfrm>
          <a:prstGeom prst="rect">
            <a:avLst/>
          </a:prstGeom>
          <a:noFill/>
          <a:ln>
            <a:noFill/>
          </a:ln>
        </p:spPr>
        <p:style>
          <a:lnRef idx="0"/>
          <a:fillRef idx="0"/>
          <a:effectRef idx="0"/>
          <a:fontRef idx="minor"/>
        </p:style>
        <p:txBody>
          <a:bodyPr anchor="ctr">
            <a:noAutofit/>
          </a:bodyPr>
          <a:p>
            <a:pPr>
              <a:lnSpc>
                <a:spcPct val="90000"/>
              </a:lnSpc>
            </a:pPr>
            <a:r>
              <a:rPr b="1" lang="en-US" sz="2800" spc="-1" strike="noStrike">
                <a:solidFill>
                  <a:srgbClr val="00267f"/>
                </a:solidFill>
                <a:latin typeface="Calibri Light"/>
              </a:rPr>
              <a:t>Virtual meeting with the Government of the Bahamas  </a:t>
            </a:r>
            <a:endParaRPr b="0" lang="en-US" sz="2800" spc="-1" strike="noStrike">
              <a:latin typeface="Arial"/>
            </a:endParaRPr>
          </a:p>
          <a:p>
            <a:pPr>
              <a:lnSpc>
                <a:spcPct val="90000"/>
              </a:lnSpc>
            </a:pPr>
            <a:r>
              <a:rPr b="1" lang="en-US" sz="2800" spc="-1" strike="noStrike">
                <a:solidFill>
                  <a:srgbClr val="00267f"/>
                </a:solidFill>
                <a:latin typeface="Calibri Light"/>
              </a:rPr>
              <a:t>Tuesday, 10 November 2020</a:t>
            </a:r>
            <a:endParaRPr b="0" lang="en-US" sz="2800" spc="-1" strike="noStrike">
              <a:latin typeface="Arial"/>
            </a:endParaRPr>
          </a:p>
        </p:txBody>
      </p:sp>
      <p:pic>
        <p:nvPicPr>
          <p:cNvPr id="100" name="Picture 5" descr=""/>
          <p:cNvPicPr/>
          <p:nvPr/>
        </p:nvPicPr>
        <p:blipFill>
          <a:blip r:embed="rId3"/>
          <a:stretch/>
        </p:blipFill>
        <p:spPr>
          <a:xfrm>
            <a:off x="162360" y="161280"/>
            <a:ext cx="1804320" cy="2214720"/>
          </a:xfrm>
          <a:prstGeom prst="rect">
            <a:avLst/>
          </a:prstGeom>
          <a:ln>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171360" y="1071000"/>
            <a:ext cx="10353240" cy="839520"/>
          </a:xfrm>
          <a:prstGeom prst="rect">
            <a:avLst/>
          </a:prstGeom>
          <a:noFill/>
          <a:ln>
            <a:noFill/>
          </a:ln>
        </p:spPr>
        <p:txBody>
          <a:bodyPr anchor="ctr">
            <a:normAutofit fontScale="55000"/>
          </a:bodyPr>
          <a:p>
            <a:pPr>
              <a:lnSpc>
                <a:spcPct val="90000"/>
              </a:lnSpc>
            </a:pPr>
            <a:r>
              <a:rPr b="1" lang="es-419" sz="4800" spc="-1" strike="noStrike">
                <a:solidFill>
                  <a:srgbClr val="002780"/>
                </a:solidFill>
                <a:latin typeface="Calibri Light"/>
              </a:rPr>
              <a:t>The gendered impacts of Hurricane Dorian in the Bahamas</a:t>
            </a:r>
            <a:endParaRPr b="0" lang="es-419" sz="4800" spc="-1" strike="noStrike">
              <a:solidFill>
                <a:srgbClr val="000000"/>
              </a:solidFill>
              <a:latin typeface="Calibri"/>
            </a:endParaRPr>
          </a:p>
        </p:txBody>
      </p:sp>
      <p:sp>
        <p:nvSpPr>
          <p:cNvPr id="125" name="TextShape 2"/>
          <p:cNvSpPr txBox="1"/>
          <p:nvPr/>
        </p:nvSpPr>
        <p:spPr>
          <a:xfrm>
            <a:off x="171360" y="2250720"/>
            <a:ext cx="11448720" cy="4502160"/>
          </a:xfrm>
          <a:prstGeom prst="rect">
            <a:avLst/>
          </a:prstGeom>
          <a:noFill/>
          <a:ln>
            <a:noFill/>
          </a:ln>
        </p:spPr>
        <p:txBody>
          <a:bodyPr>
            <a:normAutofit/>
          </a:bodyPr>
          <a:p>
            <a:pPr marL="743040" indent="-742680">
              <a:lnSpc>
                <a:spcPct val="80000"/>
              </a:lnSpc>
              <a:spcBef>
                <a:spcPts val="1001"/>
              </a:spcBef>
              <a:buClr>
                <a:srgbClr val="0035a6"/>
              </a:buClr>
              <a:buFont typeface="Calibri Light"/>
              <a:buAutoNum type="arabicPeriod" startAt="4"/>
            </a:pPr>
            <a:r>
              <a:rPr b="0" lang="en-US" sz="3300" spc="-1" strike="noStrike">
                <a:solidFill>
                  <a:srgbClr val="0035a6"/>
                </a:solidFill>
                <a:latin typeface="Calibri"/>
              </a:rPr>
              <a:t>Dorian’s disproportionate impact on persons of Haitian descent</a:t>
            </a:r>
            <a:endParaRPr b="0" lang="en-US" sz="3300" spc="-1" strike="noStrike">
              <a:latin typeface="Arial"/>
            </a:endParaRPr>
          </a:p>
          <a:p>
            <a:pPr marL="343080" indent="-342720">
              <a:lnSpc>
                <a:spcPct val="90000"/>
              </a:lnSpc>
              <a:spcBef>
                <a:spcPts val="1001"/>
              </a:spcBef>
              <a:buClr>
                <a:srgbClr val="808080"/>
              </a:buClr>
              <a:buFont typeface="Arial"/>
              <a:buChar char="•"/>
            </a:pPr>
            <a:r>
              <a:rPr b="0" lang="en-US" sz="2400" spc="-1" strike="noStrike">
                <a:solidFill>
                  <a:srgbClr val="808080"/>
                </a:solidFill>
                <a:latin typeface="Calibri"/>
              </a:rPr>
              <a:t>The Abaco population was particularly vulnerable to disaster displacement following Hurricane Dorian due to its large Haitian community </a:t>
            </a:r>
            <a:endParaRPr b="0" lang="en-US" sz="2400" spc="-1" strike="noStrike">
              <a:latin typeface="Arial"/>
            </a:endParaRPr>
          </a:p>
          <a:p>
            <a:pPr marL="343080" indent="-342720">
              <a:lnSpc>
                <a:spcPct val="90000"/>
              </a:lnSpc>
              <a:spcBef>
                <a:spcPts val="1001"/>
              </a:spcBef>
              <a:buClr>
                <a:srgbClr val="808080"/>
              </a:buClr>
              <a:buFont typeface="Arial"/>
              <a:buChar char="•"/>
            </a:pPr>
            <a:r>
              <a:rPr b="0" lang="en-US" sz="2400" spc="-1" strike="noStrike">
                <a:solidFill>
                  <a:srgbClr val="808080"/>
                </a:solidFill>
                <a:latin typeface="Calibri"/>
              </a:rPr>
              <a:t>Poor living conditions of the Haitian population prompted disproportionate displacement numbers compared to general population</a:t>
            </a:r>
            <a:endParaRPr b="0" lang="en-US" sz="2400" spc="-1" strike="noStrike">
              <a:latin typeface="Arial"/>
            </a:endParaRPr>
          </a:p>
          <a:p>
            <a:pPr marL="343080" indent="-342720">
              <a:lnSpc>
                <a:spcPct val="90000"/>
              </a:lnSpc>
              <a:spcBef>
                <a:spcPts val="1001"/>
              </a:spcBef>
              <a:buClr>
                <a:srgbClr val="808080"/>
              </a:buClr>
              <a:buFont typeface="Arial"/>
              <a:buChar char="•"/>
            </a:pPr>
            <a:r>
              <a:rPr b="0" lang="en-US" sz="2400" spc="-1" strike="noStrike">
                <a:solidFill>
                  <a:srgbClr val="808080"/>
                </a:solidFill>
                <a:latin typeface="Calibri"/>
              </a:rPr>
              <a:t>Haitian feared entering emergency shelters due to discrimination and deportation risk</a:t>
            </a:r>
            <a:endParaRPr b="0" lang="en-US" sz="2400" spc="-1" strike="noStrike">
              <a:latin typeface="Arial"/>
            </a:endParaRPr>
          </a:p>
          <a:p>
            <a:pPr lvl="1" marL="800280" indent="-342720">
              <a:lnSpc>
                <a:spcPct val="90000"/>
              </a:lnSpc>
              <a:spcBef>
                <a:spcPts val="499"/>
              </a:spcBef>
              <a:buClr>
                <a:srgbClr val="808080"/>
              </a:buClr>
              <a:buFont typeface="Arial"/>
              <a:buChar char="•"/>
            </a:pPr>
            <a:r>
              <a:rPr b="0" lang="en-US" sz="1800" spc="-1" strike="noStrike">
                <a:solidFill>
                  <a:srgbClr val="808080"/>
                </a:solidFill>
                <a:latin typeface="Calibri"/>
              </a:rPr>
              <a:t>‘</a:t>
            </a:r>
            <a:r>
              <a:rPr b="0" lang="en-US" sz="1800" spc="-1" strike="noStrike">
                <a:solidFill>
                  <a:srgbClr val="808080"/>
                </a:solidFill>
                <a:latin typeface="Calibri"/>
              </a:rPr>
              <a:t>Illegal immigrants’ not welcome in government shelters and deportations took place a month after the disaster </a:t>
            </a:r>
            <a:endParaRPr b="0" lang="en-US" sz="1800" spc="-1" strike="noStrike">
              <a:latin typeface="Arial"/>
            </a:endParaRPr>
          </a:p>
          <a:p>
            <a:pPr marL="343080" indent="-342720">
              <a:lnSpc>
                <a:spcPct val="90000"/>
              </a:lnSpc>
              <a:spcBef>
                <a:spcPts val="1001"/>
              </a:spcBef>
              <a:buClr>
                <a:srgbClr val="808080"/>
              </a:buClr>
              <a:buFont typeface="Arial"/>
              <a:buChar char="•"/>
            </a:pPr>
            <a:r>
              <a:rPr b="0" lang="en-US" sz="2400" spc="-1" strike="noStrike">
                <a:solidFill>
                  <a:srgbClr val="808080"/>
                </a:solidFill>
                <a:latin typeface="Calibri"/>
              </a:rPr>
              <a:t>Heightened barriers to return to pre-Dorian communities due to risk of family separation, more limited social contacts, security/GBV concerns, and threats of deportation </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171360" y="1071000"/>
            <a:ext cx="10353240" cy="839520"/>
          </a:xfrm>
          <a:prstGeom prst="rect">
            <a:avLst/>
          </a:prstGeom>
          <a:noFill/>
          <a:ln>
            <a:noFill/>
          </a:ln>
        </p:spPr>
        <p:txBody>
          <a:bodyPr anchor="ctr">
            <a:normAutofit fontScale="55000"/>
          </a:bodyPr>
          <a:p>
            <a:pPr>
              <a:lnSpc>
                <a:spcPct val="90000"/>
              </a:lnSpc>
            </a:pPr>
            <a:r>
              <a:rPr b="1" lang="es-419" sz="4800" spc="-1" strike="noStrike">
                <a:solidFill>
                  <a:srgbClr val="002780"/>
                </a:solidFill>
                <a:latin typeface="Calibri Light"/>
              </a:rPr>
              <a:t>The gendered impacts of Hurricane Dorian in the Bahamas</a:t>
            </a:r>
            <a:endParaRPr b="0" lang="es-419" sz="4800" spc="-1" strike="noStrike">
              <a:solidFill>
                <a:srgbClr val="000000"/>
              </a:solidFill>
              <a:latin typeface="Calibri"/>
            </a:endParaRPr>
          </a:p>
        </p:txBody>
      </p:sp>
      <p:sp>
        <p:nvSpPr>
          <p:cNvPr id="127" name="TextShape 2"/>
          <p:cNvSpPr txBox="1"/>
          <p:nvPr/>
        </p:nvSpPr>
        <p:spPr>
          <a:xfrm>
            <a:off x="171360" y="2504520"/>
            <a:ext cx="11448720" cy="4248360"/>
          </a:xfrm>
          <a:prstGeom prst="rect">
            <a:avLst/>
          </a:prstGeom>
          <a:noFill/>
          <a:ln>
            <a:noFill/>
          </a:ln>
        </p:spPr>
        <p:txBody>
          <a:bodyPr>
            <a:normAutofit/>
          </a:bodyPr>
          <a:p>
            <a:pPr marL="743040" indent="-742680">
              <a:lnSpc>
                <a:spcPct val="80000"/>
              </a:lnSpc>
              <a:spcBef>
                <a:spcPts val="1001"/>
              </a:spcBef>
              <a:buClr>
                <a:srgbClr val="0035a6"/>
              </a:buClr>
              <a:buFont typeface="Calibri Light"/>
              <a:buAutoNum type="arabicPeriod" startAt="5"/>
            </a:pPr>
            <a:r>
              <a:rPr b="0" lang="en-US" sz="3300" spc="-1" strike="noStrike">
                <a:solidFill>
                  <a:srgbClr val="0035a6"/>
                </a:solidFill>
                <a:latin typeface="Calibri"/>
              </a:rPr>
              <a:t>Conclusion</a:t>
            </a:r>
            <a:endParaRPr b="0" lang="en-US" sz="3300" spc="-1" strike="noStrike">
              <a:latin typeface="Arial"/>
            </a:endParaRPr>
          </a:p>
          <a:p>
            <a:pPr marL="343080" indent="-342720">
              <a:lnSpc>
                <a:spcPct val="90000"/>
              </a:lnSpc>
              <a:spcBef>
                <a:spcPts val="1001"/>
              </a:spcBef>
              <a:buClr>
                <a:srgbClr val="808080"/>
              </a:buClr>
              <a:buFont typeface="Arial"/>
              <a:buChar char="•"/>
            </a:pPr>
            <a:r>
              <a:rPr b="0" lang="en-US" sz="2400" spc="-1" strike="noStrike">
                <a:solidFill>
                  <a:srgbClr val="808080"/>
                </a:solidFill>
                <a:latin typeface="Calibri"/>
              </a:rPr>
              <a:t>Gender is not currently mainstreamed or given special consideration in climate change or disaster risk reduction laws or policies in the Bahamas</a:t>
            </a:r>
            <a:endParaRPr b="0" lang="en-US" sz="2400" spc="-1" strike="noStrike">
              <a:latin typeface="Arial"/>
            </a:endParaRPr>
          </a:p>
          <a:p>
            <a:pPr lvl="1" marL="800280" indent="-342720">
              <a:lnSpc>
                <a:spcPct val="90000"/>
              </a:lnSpc>
              <a:spcBef>
                <a:spcPts val="499"/>
              </a:spcBef>
              <a:buClr>
                <a:srgbClr val="808080"/>
              </a:buClr>
              <a:buFont typeface="Arial"/>
              <a:buChar char="•"/>
            </a:pPr>
            <a:r>
              <a:rPr b="0" lang="en-US" sz="2000" spc="-1" strike="noStrike">
                <a:solidFill>
                  <a:srgbClr val="808080"/>
                </a:solidFill>
                <a:latin typeface="Calibri"/>
              </a:rPr>
              <a:t>Draft National Equality Equity Policy Action Plan (NEEPAP) calls for a review </a:t>
            </a:r>
            <a:endParaRPr b="0" lang="en-US" sz="2000" spc="-1" strike="noStrike">
              <a:latin typeface="Arial"/>
            </a:endParaRPr>
          </a:p>
          <a:p>
            <a:pPr marL="343080" indent="-342720">
              <a:lnSpc>
                <a:spcPct val="90000"/>
              </a:lnSpc>
              <a:spcBef>
                <a:spcPts val="1001"/>
              </a:spcBef>
              <a:buClr>
                <a:srgbClr val="808080"/>
              </a:buClr>
              <a:buFont typeface="Arial"/>
              <a:buChar char="•"/>
            </a:pPr>
            <a:r>
              <a:rPr b="0" lang="en-US" sz="2400" spc="-1" strike="noStrike">
                <a:solidFill>
                  <a:srgbClr val="808080"/>
                </a:solidFill>
                <a:latin typeface="Calibri"/>
              </a:rPr>
              <a:t>Although women experienced the most barriers to disaster recovery, they protected and cared for children and elderly persons and managed the return of their households to pre-Dorian communities, usually with fewer resources than men </a:t>
            </a:r>
            <a:endParaRPr b="0" lang="en-US" sz="2400" spc="-1" strike="noStrike">
              <a:latin typeface="Arial"/>
            </a:endParaRPr>
          </a:p>
          <a:p>
            <a:pPr marL="343080" indent="-342720">
              <a:lnSpc>
                <a:spcPct val="90000"/>
              </a:lnSpc>
              <a:spcBef>
                <a:spcPts val="1001"/>
              </a:spcBef>
              <a:buClr>
                <a:srgbClr val="808080"/>
              </a:buClr>
              <a:buFont typeface="Arial"/>
              <a:buChar char="•"/>
            </a:pPr>
            <a:r>
              <a:rPr b="0" lang="en-US" sz="2400" spc="-1" strike="noStrike">
                <a:solidFill>
                  <a:srgbClr val="808080"/>
                </a:solidFill>
                <a:latin typeface="Calibri"/>
              </a:rPr>
              <a:t>Women of Haitian descent displayed particular resilience in meeting the care and protection needs of families, while rebuilding their lives in new communities and islands amidst marginalization and insecurity </a:t>
            </a:r>
            <a:endParaRPr b="0" lang="en-US" sz="2400" spc="-1" strike="noStrike">
              <a:latin typeface="Arial"/>
            </a:endParaRPr>
          </a:p>
          <a:p>
            <a:pPr>
              <a:lnSpc>
                <a:spcPct val="90000"/>
              </a:lnSpc>
              <a:spcBef>
                <a:spcPts val="1001"/>
              </a:spcBef>
            </a:pP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171360" y="1071000"/>
            <a:ext cx="10353240" cy="839520"/>
          </a:xfrm>
          <a:prstGeom prst="rect">
            <a:avLst/>
          </a:prstGeom>
          <a:noFill/>
          <a:ln>
            <a:noFill/>
          </a:ln>
        </p:spPr>
        <p:txBody>
          <a:bodyPr anchor="ctr">
            <a:normAutofit/>
          </a:bodyPr>
          <a:p>
            <a:pPr>
              <a:lnSpc>
                <a:spcPct val="90000"/>
              </a:lnSpc>
            </a:pPr>
            <a:r>
              <a:rPr b="1" lang="es-419" sz="4800" spc="-1" strike="noStrike">
                <a:solidFill>
                  <a:srgbClr val="002780"/>
                </a:solidFill>
                <a:latin typeface="Calibri Light"/>
              </a:rPr>
              <a:t>Findings </a:t>
            </a:r>
            <a:r>
              <a:rPr b="0" lang="es-419" sz="4800" spc="-1" strike="noStrike">
                <a:solidFill>
                  <a:srgbClr val="002780"/>
                </a:solidFill>
                <a:latin typeface="Calibri Light"/>
              </a:rPr>
              <a:t>and recommendations</a:t>
            </a:r>
            <a:endParaRPr b="0" lang="es-419" sz="4800" spc="-1" strike="noStrike">
              <a:solidFill>
                <a:srgbClr val="000000"/>
              </a:solidFill>
              <a:latin typeface="Calibri"/>
            </a:endParaRPr>
          </a:p>
        </p:txBody>
      </p:sp>
      <p:sp>
        <p:nvSpPr>
          <p:cNvPr id="129" name="TextShape 2"/>
          <p:cNvSpPr txBox="1"/>
          <p:nvPr/>
        </p:nvSpPr>
        <p:spPr>
          <a:xfrm>
            <a:off x="171360" y="2744640"/>
            <a:ext cx="11448720" cy="4008240"/>
          </a:xfrm>
          <a:prstGeom prst="rect">
            <a:avLst/>
          </a:prstGeom>
          <a:noFill/>
          <a:ln>
            <a:noFill/>
          </a:ln>
        </p:spPr>
        <p:txBody>
          <a:bodyPr>
            <a:normAutofit/>
          </a:bodyPr>
          <a:p>
            <a:pPr marL="685800" indent="-685440">
              <a:lnSpc>
                <a:spcPct val="90000"/>
              </a:lnSpc>
              <a:spcBef>
                <a:spcPts val="1001"/>
              </a:spcBef>
              <a:buClr>
                <a:srgbClr val="0035a6"/>
              </a:buClr>
              <a:buFont typeface="Arial"/>
              <a:buAutoNum type="arabicPeriod"/>
            </a:pPr>
            <a:r>
              <a:rPr b="0" lang="en-US" sz="3600" spc="-1" strike="noStrike">
                <a:solidFill>
                  <a:srgbClr val="0035a6"/>
                </a:solidFill>
                <a:latin typeface="Calibri"/>
                <a:ea typeface="Times New Roman"/>
              </a:rPr>
              <a:t>Gender is a fundamental factor for understanding climate migration and disaster displacement</a:t>
            </a:r>
            <a:endParaRPr b="0" lang="en-US" sz="36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Traditional gender structures and roles not only amplify the particular vulnerabilities of women and girls, indigenous persons, and LGBTI persons in times of crisis or transition, but also determine access to resources in communities of origin, during migration, in the temporary or long-term destination and in potential return processes.”</a:t>
            </a:r>
            <a:endParaRPr b="0" lang="en-US" sz="20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The impacts of climate change are often gender-determined, as limited access to resources, to the labour market and to decision-making power tends to affect resilience and coping capacities.”</a:t>
            </a:r>
            <a:endParaRPr b="0" lang="en-US" sz="20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The situation of women and girls as internal migrants, notably to cities, remains under-addressed across the Caribbean.”</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171360" y="2754360"/>
            <a:ext cx="11448720" cy="3619080"/>
          </a:xfrm>
          <a:prstGeom prst="rect">
            <a:avLst/>
          </a:prstGeom>
          <a:noFill/>
          <a:ln>
            <a:noFill/>
          </a:ln>
        </p:spPr>
        <p:txBody>
          <a:bodyPr>
            <a:normAutofit/>
          </a:bodyPr>
          <a:p>
            <a:pPr marL="628560" indent="-628200">
              <a:lnSpc>
                <a:spcPct val="90000"/>
              </a:lnSpc>
              <a:spcBef>
                <a:spcPts val="1001"/>
              </a:spcBef>
            </a:pPr>
            <a:r>
              <a:rPr b="0" lang="en-US" sz="3600" spc="-1" strike="noStrike">
                <a:solidFill>
                  <a:srgbClr val="0035a6"/>
                </a:solidFill>
                <a:latin typeface="Calibri"/>
                <a:ea typeface="Times New Roman"/>
              </a:rPr>
              <a:t>2.</a:t>
            </a:r>
            <a:r>
              <a:rPr b="0" lang="en-US" sz="3600" spc="-1" strike="noStrike">
                <a:solidFill>
                  <a:srgbClr val="0035a6"/>
                </a:solidFill>
                <a:latin typeface="Calibri"/>
                <a:ea typeface="Times New Roman"/>
              </a:rPr>
              <a:t>	</a:t>
            </a:r>
            <a:r>
              <a:rPr b="0" lang="en-US" sz="3600" spc="-1" strike="noStrike">
                <a:solidFill>
                  <a:srgbClr val="0035a6"/>
                </a:solidFill>
                <a:latin typeface="Calibri"/>
                <a:ea typeface="Times New Roman"/>
              </a:rPr>
              <a:t>Disaster situations, displacement and temporary accomodations require gender-responsive interventions</a:t>
            </a:r>
            <a:endParaRPr b="0" lang="en-US" sz="36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Disasters amplify pre-existing marginalization and create obstacles to rebuilding lives or finding durable solutions for displacement.”</a:t>
            </a:r>
            <a:endParaRPr b="0" lang="en-US" sz="20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Limitations in emergency shelter standards, vulnerability to GBV and security concerns in displacement scenarios compound the gender-differentiated impacts of disaster displacement.”</a:t>
            </a:r>
            <a:endParaRPr b="0" lang="en-US" sz="2000" spc="-1" strike="noStrike">
              <a:latin typeface="Arial"/>
            </a:endParaRPr>
          </a:p>
        </p:txBody>
      </p:sp>
      <p:sp>
        <p:nvSpPr>
          <p:cNvPr id="131" name="TextShape 2"/>
          <p:cNvSpPr txBox="1"/>
          <p:nvPr/>
        </p:nvSpPr>
        <p:spPr>
          <a:xfrm>
            <a:off x="171360" y="1071000"/>
            <a:ext cx="10353240" cy="839520"/>
          </a:xfrm>
          <a:prstGeom prst="rect">
            <a:avLst/>
          </a:prstGeom>
          <a:noFill/>
          <a:ln>
            <a:noFill/>
          </a:ln>
        </p:spPr>
        <p:txBody>
          <a:bodyPr anchor="ctr">
            <a:normAutofit/>
          </a:bodyPr>
          <a:p>
            <a:pPr>
              <a:lnSpc>
                <a:spcPct val="90000"/>
              </a:lnSpc>
            </a:pPr>
            <a:r>
              <a:rPr b="1" lang="es-419" sz="4800" spc="-1" strike="noStrike">
                <a:solidFill>
                  <a:srgbClr val="002780"/>
                </a:solidFill>
                <a:latin typeface="Calibri Light"/>
              </a:rPr>
              <a:t>Findings </a:t>
            </a:r>
            <a:r>
              <a:rPr b="0" lang="es-419" sz="4800" spc="-1" strike="noStrike">
                <a:solidFill>
                  <a:srgbClr val="002780"/>
                </a:solidFill>
                <a:latin typeface="Calibri Light"/>
              </a:rPr>
              <a:t>and 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txBox="1"/>
          <p:nvPr/>
        </p:nvSpPr>
        <p:spPr>
          <a:xfrm>
            <a:off x="171360" y="2744640"/>
            <a:ext cx="11448720" cy="4008240"/>
          </a:xfrm>
          <a:prstGeom prst="rect">
            <a:avLst/>
          </a:prstGeom>
          <a:noFill/>
          <a:ln>
            <a:noFill/>
          </a:ln>
        </p:spPr>
        <p:txBody>
          <a:bodyPr>
            <a:normAutofit/>
          </a:bodyPr>
          <a:p>
            <a:pPr marL="628560" indent="-628200">
              <a:lnSpc>
                <a:spcPct val="90000"/>
              </a:lnSpc>
              <a:spcBef>
                <a:spcPts val="1001"/>
              </a:spcBef>
            </a:pPr>
            <a:r>
              <a:rPr b="0" lang="en-US" sz="3600" spc="-1" strike="noStrike">
                <a:solidFill>
                  <a:srgbClr val="0035a6"/>
                </a:solidFill>
                <a:latin typeface="Calibri"/>
                <a:ea typeface="Times New Roman"/>
              </a:rPr>
              <a:t>3.</a:t>
            </a:r>
            <a:r>
              <a:rPr b="0" lang="en-US" sz="3600" spc="-1" strike="noStrike">
                <a:solidFill>
                  <a:srgbClr val="0035a6"/>
                </a:solidFill>
                <a:latin typeface="Calibri"/>
                <a:ea typeface="Times New Roman"/>
              </a:rPr>
              <a:t>	</a:t>
            </a:r>
            <a:r>
              <a:rPr b="0" lang="en-US" sz="3600" spc="-1" strike="noStrike">
                <a:solidFill>
                  <a:srgbClr val="0035a6"/>
                </a:solidFill>
                <a:latin typeface="Calibri"/>
                <a:ea typeface="Times New Roman"/>
              </a:rPr>
              <a:t>Limited access to resources and opportunities influences gender-specific vulnerabilities and capacities to return to communities of origin after displacement </a:t>
            </a:r>
            <a:endParaRPr b="0" lang="en-US" sz="36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Mitigating or eliminating the impact of gender inequality on access to resources is key to preventing forced or involuntary migration. This includes the capacity of women and girls to access livelihoods to ensure their wellbeing and the resources required to build resilience.”</a:t>
            </a:r>
            <a:endParaRPr b="0" lang="en-US" sz="20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Post disaster assessments in countries such as the Bahamas and Dominica also show that returning to the communities of origin is also more difficult for women and girls.”</a:t>
            </a:r>
            <a:endParaRPr b="0" lang="en-US" sz="2000" spc="-1" strike="noStrike">
              <a:latin typeface="Arial"/>
            </a:endParaRPr>
          </a:p>
        </p:txBody>
      </p:sp>
      <p:sp>
        <p:nvSpPr>
          <p:cNvPr id="133" name="CustomShape 2"/>
          <p:cNvSpPr/>
          <p:nvPr/>
        </p:nvSpPr>
        <p:spPr>
          <a:xfrm>
            <a:off x="171360" y="1071000"/>
            <a:ext cx="10353240" cy="839520"/>
          </a:xfrm>
          <a:prstGeom prst="rect">
            <a:avLst/>
          </a:prstGeom>
          <a:noFill/>
          <a:ln>
            <a:noFill/>
          </a:ln>
        </p:spPr>
        <p:style>
          <a:lnRef idx="0"/>
          <a:fillRef idx="0"/>
          <a:effectRef idx="0"/>
          <a:fontRef idx="minor"/>
        </p:style>
        <p:txBody>
          <a:bodyPr anchor="ctr">
            <a:normAutofit/>
          </a:bodyPr>
          <a:p>
            <a:pPr>
              <a:lnSpc>
                <a:spcPct val="90000"/>
              </a:lnSpc>
            </a:pPr>
            <a:r>
              <a:rPr b="1" lang="en-US" sz="4800" spc="-1" strike="noStrike">
                <a:solidFill>
                  <a:srgbClr val="002780"/>
                </a:solidFill>
                <a:latin typeface="Calibri Light"/>
              </a:rPr>
              <a:t>Findings </a:t>
            </a:r>
            <a:r>
              <a:rPr b="0" lang="en-US" sz="4800" spc="-1" strike="noStrike">
                <a:solidFill>
                  <a:srgbClr val="002780"/>
                </a:solidFill>
                <a:latin typeface="Calibri Light"/>
              </a:rPr>
              <a:t>and recommendations</a:t>
            </a:r>
            <a:endParaRPr b="0" lang="en-US" sz="48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171360" y="2744640"/>
            <a:ext cx="11448720" cy="4008240"/>
          </a:xfrm>
          <a:prstGeom prst="rect">
            <a:avLst/>
          </a:prstGeom>
          <a:noFill/>
          <a:ln>
            <a:noFill/>
          </a:ln>
        </p:spPr>
        <p:txBody>
          <a:bodyPr>
            <a:normAutofit/>
          </a:bodyPr>
          <a:p>
            <a:pPr marL="628560" indent="-628200">
              <a:lnSpc>
                <a:spcPct val="90000"/>
              </a:lnSpc>
              <a:spcBef>
                <a:spcPts val="1001"/>
              </a:spcBef>
            </a:pPr>
            <a:r>
              <a:rPr b="0" lang="en-US" sz="3600" spc="-1" strike="noStrike">
                <a:solidFill>
                  <a:srgbClr val="0035a6"/>
                </a:solidFill>
                <a:latin typeface="Calibri"/>
                <a:ea typeface="Times New Roman"/>
              </a:rPr>
              <a:t>4.</a:t>
            </a:r>
            <a:r>
              <a:rPr b="0" lang="en-US" sz="3600" spc="-1" strike="noStrike">
                <a:solidFill>
                  <a:srgbClr val="0035a6"/>
                </a:solidFill>
                <a:latin typeface="Calibri"/>
                <a:ea typeface="Times New Roman"/>
              </a:rPr>
              <a:t>	</a:t>
            </a:r>
            <a:r>
              <a:rPr b="0" lang="en-US" sz="3600" spc="-1" strike="noStrike">
                <a:solidFill>
                  <a:srgbClr val="0035a6"/>
                </a:solidFill>
                <a:latin typeface="Calibri"/>
                <a:ea typeface="Times New Roman"/>
              </a:rPr>
              <a:t>Gender-based violence is a critical issue to be addressed in environmental migration and disaster situations</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GBV is a prevalent threat to women and girls in areas of origin and through the mobility continuum… GBV has been described as a pervasive concern and a major public health issue, which requires strong policymaking and public interventions.”</a:t>
            </a:r>
            <a:endParaRPr b="0" lang="en-US" sz="20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Vulnerability to GBV also heightens women and girls’ risks in situations of extreme weather events and climate change.”</a:t>
            </a:r>
            <a:endParaRPr b="0" lang="en-US" sz="2000" spc="-1" strike="noStrike">
              <a:latin typeface="Arial"/>
            </a:endParaRPr>
          </a:p>
          <a:p>
            <a:pPr marL="68580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GBV may be especially prevalent in displacement shelters and temporary accommodations. This may be due to limited attention to gender-sensitive protection needs and design considerations.”</a:t>
            </a:r>
            <a:endParaRPr b="0" lang="en-US" sz="2000" spc="-1" strike="noStrike">
              <a:latin typeface="Arial"/>
            </a:endParaRPr>
          </a:p>
        </p:txBody>
      </p:sp>
      <p:sp>
        <p:nvSpPr>
          <p:cNvPr id="135" name="TextShape 2"/>
          <p:cNvSpPr txBox="1"/>
          <p:nvPr/>
        </p:nvSpPr>
        <p:spPr>
          <a:xfrm>
            <a:off x="171360" y="1071000"/>
            <a:ext cx="10353240" cy="839520"/>
          </a:xfrm>
          <a:prstGeom prst="rect">
            <a:avLst/>
          </a:prstGeom>
          <a:noFill/>
          <a:ln>
            <a:noFill/>
          </a:ln>
        </p:spPr>
        <p:txBody>
          <a:bodyPr anchor="ctr">
            <a:normAutofit/>
          </a:bodyPr>
          <a:p>
            <a:pPr>
              <a:lnSpc>
                <a:spcPct val="90000"/>
              </a:lnSpc>
            </a:pPr>
            <a:r>
              <a:rPr b="1" lang="es-419" sz="4800" spc="-1" strike="noStrike">
                <a:solidFill>
                  <a:srgbClr val="002780"/>
                </a:solidFill>
                <a:latin typeface="Calibri Light"/>
              </a:rPr>
              <a:t>Findings </a:t>
            </a:r>
            <a:r>
              <a:rPr b="0" lang="es-419" sz="4800" spc="-1" strike="noStrike">
                <a:solidFill>
                  <a:srgbClr val="002780"/>
                </a:solidFill>
                <a:latin typeface="Calibri Light"/>
              </a:rPr>
              <a:t>and 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txBox="1"/>
          <p:nvPr/>
        </p:nvSpPr>
        <p:spPr>
          <a:xfrm>
            <a:off x="171360" y="2744640"/>
            <a:ext cx="11448720" cy="4008240"/>
          </a:xfrm>
          <a:prstGeom prst="rect">
            <a:avLst/>
          </a:prstGeom>
          <a:noFill/>
          <a:ln>
            <a:noFill/>
          </a:ln>
        </p:spPr>
        <p:txBody>
          <a:bodyPr>
            <a:normAutofit/>
          </a:bodyPr>
          <a:p>
            <a:pPr marL="628560" indent="-628200">
              <a:lnSpc>
                <a:spcPct val="90000"/>
              </a:lnSpc>
              <a:spcBef>
                <a:spcPts val="1001"/>
              </a:spcBef>
            </a:pPr>
            <a:r>
              <a:rPr b="0" lang="en-US" sz="3600" spc="-1" strike="noStrike">
                <a:solidFill>
                  <a:srgbClr val="0035a6"/>
                </a:solidFill>
                <a:latin typeface="Calibri"/>
                <a:ea typeface="Times New Roman"/>
              </a:rPr>
              <a:t>5.</a:t>
            </a:r>
            <a:r>
              <a:rPr b="0" lang="en-US" sz="3600" spc="-1" strike="noStrike">
                <a:solidFill>
                  <a:srgbClr val="0035a6"/>
                </a:solidFill>
                <a:latin typeface="Calibri"/>
                <a:ea typeface="Times New Roman"/>
              </a:rPr>
              <a:t>	</a:t>
            </a:r>
            <a:r>
              <a:rPr b="0" lang="en-US" sz="3600" spc="-1" strike="noStrike">
                <a:solidFill>
                  <a:srgbClr val="0035a6"/>
                </a:solidFill>
                <a:latin typeface="Calibri"/>
                <a:ea typeface="Times New Roman"/>
              </a:rPr>
              <a:t>Improved evidence and data are required to facilitate gender-responsive policy-making </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Further evidence is required on different aspects of the migration, environment and climate change nexus. In particular, the case studies of Jamaica and Cuba put into perspective the limited information available on the drivers, trends and patterns of internal migration and their relation to environmental degradation and climate change.”</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Gender disaggregation of statistics on displacement and other disaster impacts is also crucial to highlight inequalities between women and men before, during and after disaster situations.”</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There are opportunities to mainstream gender indicators in post-disasters assessments and in environmental and climate impact assessments relevant to human mobility.”</a:t>
            </a:r>
            <a:endParaRPr b="0" lang="en-US" sz="2000" spc="-1" strike="noStrike">
              <a:latin typeface="Arial"/>
            </a:endParaRPr>
          </a:p>
        </p:txBody>
      </p:sp>
      <p:sp>
        <p:nvSpPr>
          <p:cNvPr id="137" name="TextShape 2"/>
          <p:cNvSpPr txBox="1"/>
          <p:nvPr/>
        </p:nvSpPr>
        <p:spPr>
          <a:xfrm>
            <a:off x="171360" y="1071000"/>
            <a:ext cx="10353240" cy="839520"/>
          </a:xfrm>
          <a:prstGeom prst="rect">
            <a:avLst/>
          </a:prstGeom>
          <a:noFill/>
          <a:ln>
            <a:noFill/>
          </a:ln>
        </p:spPr>
        <p:txBody>
          <a:bodyPr anchor="ctr">
            <a:normAutofit/>
          </a:bodyPr>
          <a:p>
            <a:pPr>
              <a:lnSpc>
                <a:spcPct val="90000"/>
              </a:lnSpc>
            </a:pPr>
            <a:r>
              <a:rPr b="1" lang="es-419" sz="4800" spc="-1" strike="noStrike">
                <a:solidFill>
                  <a:srgbClr val="002780"/>
                </a:solidFill>
                <a:latin typeface="Calibri Light"/>
              </a:rPr>
              <a:t>Findings </a:t>
            </a:r>
            <a:r>
              <a:rPr b="0" lang="es-419" sz="4800" spc="-1" strike="noStrike">
                <a:solidFill>
                  <a:srgbClr val="002780"/>
                </a:solidFill>
                <a:latin typeface="Calibri Light"/>
              </a:rPr>
              <a:t>and 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171360" y="2744640"/>
            <a:ext cx="11448720" cy="4008240"/>
          </a:xfrm>
          <a:prstGeom prst="rect">
            <a:avLst/>
          </a:prstGeom>
          <a:noFill/>
          <a:ln>
            <a:noFill/>
          </a:ln>
        </p:spPr>
        <p:txBody>
          <a:bodyPr>
            <a:normAutofit/>
          </a:bodyPr>
          <a:p>
            <a:pPr marL="628560" indent="-628200">
              <a:lnSpc>
                <a:spcPct val="90000"/>
              </a:lnSpc>
              <a:spcBef>
                <a:spcPts val="1001"/>
              </a:spcBef>
            </a:pPr>
            <a:r>
              <a:rPr b="0" lang="en-US" sz="3600" spc="-1" strike="noStrike">
                <a:solidFill>
                  <a:srgbClr val="0035a6"/>
                </a:solidFill>
                <a:latin typeface="Calibri"/>
                <a:ea typeface="Times New Roman"/>
              </a:rPr>
              <a:t>6.</a:t>
            </a:r>
            <a:r>
              <a:rPr b="0" lang="en-US" sz="3600" spc="-1" strike="noStrike">
                <a:solidFill>
                  <a:srgbClr val="0035a6"/>
                </a:solidFill>
                <a:latin typeface="Calibri"/>
                <a:ea typeface="Times New Roman"/>
              </a:rPr>
              <a:t>	</a:t>
            </a:r>
            <a:r>
              <a:rPr b="0" lang="en-US" sz="3600" spc="-1" strike="noStrike">
                <a:solidFill>
                  <a:srgbClr val="0035a6"/>
                </a:solidFill>
                <a:latin typeface="Calibri"/>
                <a:ea typeface="Times New Roman"/>
              </a:rPr>
              <a:t>Create opportunities to promote and recognize women’s knowledge, empowerment and leadership </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As women often play a central role in creating inclusive community structures in the Caribbean, their involvement in disaster preparedness and response management is a key factor to prevent harm and losses. Examples of countries with women in management positions and community organizations demonstrate the positive impact of these trends.”</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It is critical to understand gender-based vulnerabilities to inform gender-responsive disaster prevention, response, and recovery processes. However, these processes should also support the ways in which women are already acting as leaders in their families and communities.”</a:t>
            </a:r>
            <a:endParaRPr b="0" lang="en-US" sz="2000" spc="-1" strike="noStrike">
              <a:latin typeface="Arial"/>
            </a:endParaRPr>
          </a:p>
        </p:txBody>
      </p:sp>
      <p:sp>
        <p:nvSpPr>
          <p:cNvPr id="139" name="TextShape 2"/>
          <p:cNvSpPr txBox="1"/>
          <p:nvPr/>
        </p:nvSpPr>
        <p:spPr>
          <a:xfrm>
            <a:off x="171360" y="1071000"/>
            <a:ext cx="10353240" cy="839520"/>
          </a:xfrm>
          <a:prstGeom prst="rect">
            <a:avLst/>
          </a:prstGeom>
          <a:noFill/>
          <a:ln>
            <a:noFill/>
          </a:ln>
        </p:spPr>
        <p:txBody>
          <a:bodyPr anchor="ctr">
            <a:normAutofit/>
          </a:bodyPr>
          <a:p>
            <a:pPr>
              <a:lnSpc>
                <a:spcPct val="90000"/>
              </a:lnSpc>
            </a:pPr>
            <a:r>
              <a:rPr b="1" lang="es-419" sz="4800" spc="-1" strike="noStrike">
                <a:solidFill>
                  <a:srgbClr val="002780"/>
                </a:solidFill>
                <a:latin typeface="Calibri Light"/>
              </a:rPr>
              <a:t>Findings </a:t>
            </a:r>
            <a:r>
              <a:rPr b="0" lang="es-419" sz="4800" spc="-1" strike="noStrike">
                <a:solidFill>
                  <a:srgbClr val="002780"/>
                </a:solidFill>
                <a:latin typeface="Calibri Light"/>
              </a:rPr>
              <a:t>and 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txBox="1"/>
          <p:nvPr/>
        </p:nvSpPr>
        <p:spPr>
          <a:xfrm>
            <a:off x="171360" y="2744640"/>
            <a:ext cx="11448720" cy="4008240"/>
          </a:xfrm>
          <a:prstGeom prst="rect">
            <a:avLst/>
          </a:prstGeom>
          <a:noFill/>
          <a:ln>
            <a:noFill/>
          </a:ln>
        </p:spPr>
        <p:txBody>
          <a:bodyPr>
            <a:normAutofit/>
          </a:bodyPr>
          <a:p>
            <a:pPr marL="628560" indent="-628200">
              <a:lnSpc>
                <a:spcPct val="90000"/>
              </a:lnSpc>
              <a:spcBef>
                <a:spcPts val="1001"/>
              </a:spcBef>
            </a:pPr>
            <a:r>
              <a:rPr b="0" lang="en-US" sz="3600" spc="-1" strike="noStrike">
                <a:solidFill>
                  <a:srgbClr val="0035a6"/>
                </a:solidFill>
                <a:latin typeface="Calibri"/>
                <a:ea typeface="Times New Roman"/>
              </a:rPr>
              <a:t>7.</a:t>
            </a:r>
            <a:r>
              <a:rPr b="0" lang="en-US" sz="3600" spc="-1" strike="noStrike">
                <a:solidFill>
                  <a:srgbClr val="0035a6"/>
                </a:solidFill>
                <a:latin typeface="Calibri"/>
                <a:ea typeface="Times New Roman"/>
              </a:rPr>
              <a:t>	</a:t>
            </a:r>
            <a:r>
              <a:rPr b="0" lang="en-US" sz="3600" spc="-1" strike="noStrike">
                <a:solidFill>
                  <a:srgbClr val="0035a6"/>
                </a:solidFill>
                <a:latin typeface="Calibri"/>
                <a:ea typeface="Times New Roman"/>
              </a:rPr>
              <a:t>Specific policies are still required on the gender aspects of climate migration in slow-onset scenarios</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Evidence and policy responses are still missing with regards to the gendered dimensions of slow-onset environmental migration. On one side, gender integration in climate and disaster policies is nascent and, on the other, climate policies also barely incorporate mobility elements. As a result, actual gender considerations in environmental migration strategies are non-existent.”</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Existing subregional cooperation systems … offer potential avenues to develop a networked approach to disaster and climate resilience. These agreements have been used in the past to facilitate the mobility of persons affected by natural hazards.”</a:t>
            </a:r>
            <a:endParaRPr b="0" lang="en-US" sz="2000" spc="-1" strike="noStrike">
              <a:latin typeface="Arial"/>
            </a:endParaRPr>
          </a:p>
        </p:txBody>
      </p:sp>
      <p:sp>
        <p:nvSpPr>
          <p:cNvPr id="141" name="CustomShape 2"/>
          <p:cNvSpPr/>
          <p:nvPr/>
        </p:nvSpPr>
        <p:spPr>
          <a:xfrm>
            <a:off x="171360" y="1071000"/>
            <a:ext cx="10353240" cy="839520"/>
          </a:xfrm>
          <a:prstGeom prst="rect">
            <a:avLst/>
          </a:prstGeom>
          <a:noFill/>
          <a:ln>
            <a:noFill/>
          </a:ln>
        </p:spPr>
        <p:style>
          <a:lnRef idx="0"/>
          <a:fillRef idx="0"/>
          <a:effectRef idx="0"/>
          <a:fontRef idx="minor"/>
        </p:style>
        <p:txBody>
          <a:bodyPr anchor="ctr">
            <a:normAutofit/>
          </a:bodyPr>
          <a:p>
            <a:pPr>
              <a:lnSpc>
                <a:spcPct val="90000"/>
              </a:lnSpc>
            </a:pPr>
            <a:r>
              <a:rPr b="1" lang="en-US" sz="4800" spc="-1" strike="noStrike">
                <a:solidFill>
                  <a:srgbClr val="002780"/>
                </a:solidFill>
                <a:latin typeface="Calibri Light"/>
              </a:rPr>
              <a:t>Findings </a:t>
            </a:r>
            <a:r>
              <a:rPr b="0" lang="en-US" sz="4800" spc="-1" strike="noStrike">
                <a:solidFill>
                  <a:srgbClr val="002780"/>
                </a:solidFill>
                <a:latin typeface="Calibri Light"/>
              </a:rPr>
              <a:t>and recommendations</a:t>
            </a:r>
            <a:endParaRPr b="0" lang="en-US" sz="48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171360" y="2744640"/>
            <a:ext cx="11448720" cy="4008240"/>
          </a:xfrm>
          <a:prstGeom prst="rect">
            <a:avLst/>
          </a:prstGeom>
          <a:noFill/>
          <a:ln>
            <a:noFill/>
          </a:ln>
        </p:spPr>
        <p:txBody>
          <a:bodyPr>
            <a:normAutofit/>
          </a:bodyPr>
          <a:p>
            <a:pPr marL="628560" indent="-628200">
              <a:lnSpc>
                <a:spcPct val="90000"/>
              </a:lnSpc>
              <a:spcBef>
                <a:spcPts val="1001"/>
              </a:spcBef>
            </a:pPr>
            <a:r>
              <a:rPr b="0" lang="en-US" sz="3600" spc="-1" strike="noStrike">
                <a:solidFill>
                  <a:srgbClr val="0035a6"/>
                </a:solidFill>
                <a:latin typeface="Calibri"/>
                <a:ea typeface="Times New Roman"/>
              </a:rPr>
              <a:t>8.</a:t>
            </a:r>
            <a:r>
              <a:rPr b="0" lang="en-US" sz="3600" spc="-1" strike="noStrike">
                <a:solidFill>
                  <a:srgbClr val="0035a6"/>
                </a:solidFill>
                <a:latin typeface="Calibri"/>
                <a:ea typeface="Times New Roman"/>
              </a:rPr>
              <a:t>	</a:t>
            </a:r>
            <a:r>
              <a:rPr b="0" lang="en-US" sz="3600" spc="-1" strike="noStrike">
                <a:solidFill>
                  <a:srgbClr val="0035a6"/>
                </a:solidFill>
                <a:latin typeface="Calibri"/>
                <a:ea typeface="Times New Roman"/>
              </a:rPr>
              <a:t>The situation of specific groups requires attention to account for multiple, compounded vulnerabilities</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As documented in this study, people may experience multiple layers of vulnerability, and gender-based discrimination may interact with other forms of marginalization, such as irregular migration status or lack of access to resources. Persons with disabilities, indigenous populations, LGBTI persons, migrants with irregular status, and other vulnerable groups are especially impacted by disaster and climate shocks and experience poorer recovery outcomes.” </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t>
            </a:r>
            <a:r>
              <a:rPr b="0" lang="en-US" sz="2000" spc="-1" strike="noStrike">
                <a:solidFill>
                  <a:srgbClr val="808080"/>
                </a:solidFill>
                <a:latin typeface="Calibri"/>
                <a:ea typeface="Calibri"/>
              </a:rPr>
              <a:t>Considerations for the LGBTI community and non-binary people are largely absent from climate and mobility strategies in the Caribbean.”</a:t>
            </a:r>
            <a:endParaRPr b="0" lang="en-US" sz="2000" spc="-1" strike="noStrike">
              <a:latin typeface="Arial"/>
            </a:endParaRPr>
          </a:p>
        </p:txBody>
      </p:sp>
      <p:sp>
        <p:nvSpPr>
          <p:cNvPr id="143" name="TextShape 2"/>
          <p:cNvSpPr txBox="1"/>
          <p:nvPr/>
        </p:nvSpPr>
        <p:spPr>
          <a:xfrm>
            <a:off x="171360" y="1071000"/>
            <a:ext cx="10353240" cy="839520"/>
          </a:xfrm>
          <a:prstGeom prst="rect">
            <a:avLst/>
          </a:prstGeom>
          <a:noFill/>
          <a:ln>
            <a:noFill/>
          </a:ln>
        </p:spPr>
        <p:txBody>
          <a:bodyPr anchor="ctr">
            <a:normAutofit/>
          </a:bodyPr>
          <a:p>
            <a:pPr>
              <a:lnSpc>
                <a:spcPct val="90000"/>
              </a:lnSpc>
            </a:pPr>
            <a:r>
              <a:rPr b="1" lang="es-419" sz="4800" spc="-1" strike="noStrike">
                <a:solidFill>
                  <a:srgbClr val="002780"/>
                </a:solidFill>
                <a:latin typeface="Calibri Light"/>
              </a:rPr>
              <a:t>Findings </a:t>
            </a:r>
            <a:r>
              <a:rPr b="0" lang="es-419" sz="4800" spc="-1" strike="noStrike">
                <a:solidFill>
                  <a:srgbClr val="002780"/>
                </a:solidFill>
                <a:latin typeface="Calibri Light"/>
              </a:rPr>
              <a:t>and 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Shape 1"/>
          <p:cNvSpPr txBox="1"/>
          <p:nvPr/>
        </p:nvSpPr>
        <p:spPr>
          <a:xfrm>
            <a:off x="2190240" y="1089000"/>
            <a:ext cx="9115560" cy="2015640"/>
          </a:xfrm>
          <a:prstGeom prst="rect">
            <a:avLst/>
          </a:prstGeom>
          <a:noFill/>
          <a:ln>
            <a:noFill/>
          </a:ln>
        </p:spPr>
        <p:txBody>
          <a:bodyPr anchor="ctr">
            <a:noAutofit/>
          </a:bodyPr>
          <a:p>
            <a:pPr>
              <a:lnSpc>
                <a:spcPct val="90000"/>
              </a:lnSpc>
            </a:pPr>
            <a:r>
              <a:rPr b="1" lang="es-419" sz="4400" spc="-1" strike="noStrike">
                <a:solidFill>
                  <a:srgbClr val="0035a6"/>
                </a:solidFill>
                <a:latin typeface="Calibri Light"/>
              </a:rPr>
              <a:t>Advancing gender equality in environmental migration and disaster displacement in the Caribbean</a:t>
            </a:r>
            <a:endParaRPr b="0" lang="es-419" sz="4400" spc="-1" strike="noStrike">
              <a:solidFill>
                <a:srgbClr val="000000"/>
              </a:solidFill>
              <a:latin typeface="Calibri"/>
            </a:endParaRPr>
          </a:p>
        </p:txBody>
      </p:sp>
      <p:sp>
        <p:nvSpPr>
          <p:cNvPr id="102" name="TextShape 2"/>
          <p:cNvSpPr txBox="1"/>
          <p:nvPr/>
        </p:nvSpPr>
        <p:spPr>
          <a:xfrm>
            <a:off x="2190240" y="3429000"/>
            <a:ext cx="9828720" cy="3238920"/>
          </a:xfrm>
          <a:prstGeom prst="rect">
            <a:avLst/>
          </a:prstGeom>
          <a:noFill/>
          <a:ln>
            <a:noFill/>
          </a:ln>
        </p:spPr>
        <p:txBody>
          <a:bodyPr>
            <a:noAutofit/>
          </a:bodyPr>
          <a:p>
            <a:pPr marL="399960" indent="-399600">
              <a:lnSpc>
                <a:spcPct val="90000"/>
              </a:lnSpc>
            </a:pPr>
            <a:r>
              <a:rPr b="1" lang="es-419" sz="3600" spc="-1" strike="noStrike">
                <a:solidFill>
                  <a:srgbClr val="808080"/>
                </a:solidFill>
                <a:latin typeface="Calibri"/>
              </a:rPr>
              <a:t>Agenda:</a:t>
            </a:r>
            <a:endParaRPr b="0" lang="es-419" sz="3600" spc="-1" strike="noStrike">
              <a:solidFill>
                <a:srgbClr val="000000"/>
              </a:solidFill>
              <a:latin typeface="Calibri"/>
            </a:endParaRPr>
          </a:p>
          <a:p>
            <a:pPr marL="399960" indent="-399600">
              <a:lnSpc>
                <a:spcPct val="90000"/>
              </a:lnSpc>
              <a:buClr>
                <a:srgbClr val="808080"/>
              </a:buClr>
              <a:buFont typeface="Arial"/>
              <a:buChar char="•"/>
            </a:pPr>
            <a:r>
              <a:rPr b="0" lang="es-419" sz="3600" spc="-1" strike="noStrike">
                <a:solidFill>
                  <a:srgbClr val="808080"/>
                </a:solidFill>
                <a:latin typeface="Calibri"/>
              </a:rPr>
              <a:t>Welcome remarks and introduction</a:t>
            </a:r>
            <a:endParaRPr b="0" lang="es-419" sz="3600" spc="-1" strike="noStrike">
              <a:solidFill>
                <a:srgbClr val="000000"/>
              </a:solidFill>
              <a:latin typeface="Calibri"/>
            </a:endParaRPr>
          </a:p>
          <a:p>
            <a:pPr marL="399960" indent="-399600">
              <a:lnSpc>
                <a:spcPct val="90000"/>
              </a:lnSpc>
              <a:buClr>
                <a:srgbClr val="808080"/>
              </a:buClr>
              <a:buFont typeface="Arial"/>
              <a:buChar char="•"/>
            </a:pPr>
            <a:r>
              <a:rPr b="0" lang="es-419" sz="3600" spc="-1" strike="noStrike">
                <a:solidFill>
                  <a:srgbClr val="808080"/>
                </a:solidFill>
                <a:latin typeface="Calibri"/>
              </a:rPr>
              <a:t>Overview and presentation of the study</a:t>
            </a:r>
            <a:endParaRPr b="0" lang="es-419" sz="3600" spc="-1" strike="noStrike">
              <a:solidFill>
                <a:srgbClr val="000000"/>
              </a:solidFill>
              <a:latin typeface="Calibri"/>
            </a:endParaRPr>
          </a:p>
          <a:p>
            <a:pPr marL="399960" indent="-399600">
              <a:lnSpc>
                <a:spcPct val="90000"/>
              </a:lnSpc>
              <a:buClr>
                <a:srgbClr val="808080"/>
              </a:buClr>
              <a:buFont typeface="Arial"/>
              <a:buChar char="•"/>
            </a:pPr>
            <a:r>
              <a:rPr b="0" lang="es-419" sz="3600" spc="-1" strike="noStrike">
                <a:solidFill>
                  <a:srgbClr val="808080"/>
                </a:solidFill>
                <a:latin typeface="Calibri"/>
              </a:rPr>
              <a:t>Discussion on the presentation and study</a:t>
            </a:r>
            <a:endParaRPr b="0" lang="es-419" sz="3600" spc="-1" strike="noStrike">
              <a:solidFill>
                <a:srgbClr val="000000"/>
              </a:solidFill>
              <a:latin typeface="Calibri"/>
            </a:endParaRPr>
          </a:p>
          <a:p>
            <a:pPr marL="399960" indent="-399600">
              <a:lnSpc>
                <a:spcPct val="90000"/>
              </a:lnSpc>
              <a:buClr>
                <a:srgbClr val="808080"/>
              </a:buClr>
              <a:buFont typeface="Arial"/>
              <a:buChar char="•"/>
            </a:pPr>
            <a:r>
              <a:rPr b="0" lang="es-419" sz="3600" spc="-1" strike="noStrike">
                <a:solidFill>
                  <a:srgbClr val="808080"/>
                </a:solidFill>
                <a:latin typeface="Calibri"/>
              </a:rPr>
              <a:t>Closure of the meeting</a:t>
            </a:r>
            <a:endParaRPr b="0" lang="es-419" sz="3600" spc="-1" strike="noStrike">
              <a:solidFill>
                <a:srgbClr val="000000"/>
              </a:solidFill>
              <a:latin typeface="Calibri"/>
            </a:endParaRPr>
          </a:p>
        </p:txBody>
      </p:sp>
      <p:sp>
        <p:nvSpPr>
          <p:cNvPr id="103" name="CustomShape 3"/>
          <p:cNvSpPr/>
          <p:nvPr/>
        </p:nvSpPr>
        <p:spPr>
          <a:xfrm>
            <a:off x="2287080" y="130680"/>
            <a:ext cx="9808920" cy="795240"/>
          </a:xfrm>
          <a:prstGeom prst="rect">
            <a:avLst/>
          </a:prstGeom>
          <a:noFill/>
          <a:ln>
            <a:noFill/>
          </a:ln>
        </p:spPr>
        <p:style>
          <a:lnRef idx="0"/>
          <a:fillRef idx="0"/>
          <a:effectRef idx="0"/>
          <a:fontRef idx="minor"/>
        </p:style>
        <p:txBody>
          <a:bodyPr anchor="ctr">
            <a:noAutofit/>
          </a:bodyPr>
          <a:p>
            <a:pPr>
              <a:lnSpc>
                <a:spcPct val="90000"/>
              </a:lnSpc>
            </a:pPr>
            <a:r>
              <a:rPr b="1" lang="en-US" sz="2800" spc="-1" strike="noStrike">
                <a:solidFill>
                  <a:srgbClr val="002780"/>
                </a:solidFill>
                <a:latin typeface="Calibri Light"/>
              </a:rPr>
              <a:t>Virtual meeting </a:t>
            </a:r>
            <a:r>
              <a:rPr b="1" lang="en-US" sz="2800" spc="-1" strike="noStrike">
                <a:solidFill>
                  <a:srgbClr val="00267f"/>
                </a:solidFill>
                <a:latin typeface="Calibri Light"/>
              </a:rPr>
              <a:t>with the Government of the Bahamas</a:t>
            </a:r>
            <a:endParaRPr b="0" lang="en-US" sz="2800" spc="-1" strike="noStrike">
              <a:latin typeface="Arial"/>
            </a:endParaRPr>
          </a:p>
          <a:p>
            <a:pPr>
              <a:lnSpc>
                <a:spcPct val="90000"/>
              </a:lnSpc>
            </a:pPr>
            <a:r>
              <a:rPr b="1" lang="en-US" sz="2800" spc="-1" strike="noStrike">
                <a:solidFill>
                  <a:srgbClr val="002780"/>
                </a:solidFill>
                <a:latin typeface="Calibri Light"/>
              </a:rPr>
              <a:t>Tuesday, 10 November 2020 </a:t>
            </a:r>
            <a:endParaRPr b="0" lang="en-US" sz="2800" spc="-1" strike="noStrike">
              <a:latin typeface="Arial"/>
            </a:endParaRPr>
          </a:p>
        </p:txBody>
      </p:sp>
      <p:pic>
        <p:nvPicPr>
          <p:cNvPr id="104" name="Picture 3" descr=""/>
          <p:cNvPicPr/>
          <p:nvPr/>
        </p:nvPicPr>
        <p:blipFill>
          <a:blip r:embed="rId1"/>
          <a:stretch/>
        </p:blipFill>
        <p:spPr>
          <a:xfrm>
            <a:off x="200160" y="2540520"/>
            <a:ext cx="1748880" cy="659160"/>
          </a:xfrm>
          <a:prstGeom prst="rect">
            <a:avLst/>
          </a:prstGeom>
          <a:ln>
            <a:noFill/>
          </a:ln>
        </p:spPr>
      </p:pic>
      <p:pic>
        <p:nvPicPr>
          <p:cNvPr id="105" name="Picture 5" descr=""/>
          <p:cNvPicPr/>
          <p:nvPr/>
        </p:nvPicPr>
        <p:blipFill>
          <a:blip r:embed="rId2"/>
          <a:srcRect l="8269" t="16592" r="0" b="12057"/>
          <a:stretch/>
        </p:blipFill>
        <p:spPr>
          <a:xfrm>
            <a:off x="172440" y="3307680"/>
            <a:ext cx="1804320" cy="3431880"/>
          </a:xfrm>
          <a:prstGeom prst="rect">
            <a:avLst/>
          </a:prstGeom>
          <a:ln>
            <a:noFill/>
          </a:ln>
        </p:spPr>
      </p:pic>
      <p:pic>
        <p:nvPicPr>
          <p:cNvPr id="106" name="Picture 8" descr=""/>
          <p:cNvPicPr/>
          <p:nvPr/>
        </p:nvPicPr>
        <p:blipFill>
          <a:blip r:embed="rId3"/>
          <a:stretch/>
        </p:blipFill>
        <p:spPr>
          <a:xfrm>
            <a:off x="162360" y="161280"/>
            <a:ext cx="1804320" cy="2214720"/>
          </a:xfrm>
          <a:prstGeom prst="rect">
            <a:avLst/>
          </a:prstGeom>
          <a:ln>
            <a:noFill/>
          </a:ln>
        </p:spPr>
      </p:pic>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txBox="1"/>
          <p:nvPr/>
        </p:nvSpPr>
        <p:spPr>
          <a:xfrm>
            <a:off x="171360" y="2744640"/>
            <a:ext cx="11448720" cy="4008240"/>
          </a:xfrm>
          <a:prstGeom prst="rect">
            <a:avLst/>
          </a:prstGeom>
          <a:noFill/>
          <a:ln>
            <a:noFill/>
          </a:ln>
        </p:spPr>
        <p:txBody>
          <a:bodyPr>
            <a:normAutofit/>
          </a:bodyPr>
          <a:p>
            <a:pPr marL="628560" indent="-628200">
              <a:lnSpc>
                <a:spcPct val="90000"/>
              </a:lnSpc>
              <a:spcBef>
                <a:spcPts val="1001"/>
              </a:spcBef>
              <a:buClr>
                <a:srgbClr val="0035a6"/>
              </a:buClr>
              <a:buFont typeface="Arial"/>
              <a:buChar char="•"/>
            </a:pPr>
            <a:r>
              <a:rPr b="0" lang="en-US" sz="3600" spc="-1" strike="noStrike">
                <a:solidFill>
                  <a:srgbClr val="0035a6"/>
                </a:solidFill>
                <a:latin typeface="Calibri"/>
                <a:ea typeface="Times New Roman"/>
              </a:rPr>
              <a:t>Gender-responsive disaster risk reduction, recovery and response to address displacement</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Ensure gender-responsive design, construction and management of emergency shelters and other temporary accommodations in accordance with the Sphere Standards;</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Addressing the protection needs of cross-border displaced migrants from a gender perspective;</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Mainstreaming gender into livelihoods training, reconstruction assistance and other support for people and communities that are displaced or evacuated for long periods of time;</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Promoting stronger involvement of women and other groups with specific needs, such as indigenous and LGBTI persons, in disaster risk reduction management but also in climate change adaptation and urban planning departments.</a:t>
            </a:r>
            <a:endParaRPr b="0" lang="en-US" sz="2000" spc="-1" strike="noStrike">
              <a:latin typeface="Arial"/>
            </a:endParaRPr>
          </a:p>
        </p:txBody>
      </p:sp>
      <p:sp>
        <p:nvSpPr>
          <p:cNvPr id="145" name="TextShape 2"/>
          <p:cNvSpPr txBox="1"/>
          <p:nvPr/>
        </p:nvSpPr>
        <p:spPr>
          <a:xfrm>
            <a:off x="171360" y="1071000"/>
            <a:ext cx="10353240" cy="839520"/>
          </a:xfrm>
          <a:prstGeom prst="rect">
            <a:avLst/>
          </a:prstGeom>
          <a:noFill/>
          <a:ln>
            <a:noFill/>
          </a:ln>
        </p:spPr>
        <p:txBody>
          <a:bodyPr anchor="ctr">
            <a:normAutofit/>
          </a:bodyPr>
          <a:p>
            <a:pPr>
              <a:lnSpc>
                <a:spcPct val="90000"/>
              </a:lnSpc>
            </a:pPr>
            <a:r>
              <a:rPr b="0" lang="es-419" sz="4800" spc="-1" strike="noStrike">
                <a:solidFill>
                  <a:srgbClr val="002780"/>
                </a:solidFill>
                <a:latin typeface="Calibri Light"/>
              </a:rPr>
              <a:t>Findings</a:t>
            </a:r>
            <a:r>
              <a:rPr b="1" lang="es-419" sz="4800" spc="-1" strike="noStrike">
                <a:solidFill>
                  <a:srgbClr val="002780"/>
                </a:solidFill>
                <a:latin typeface="Calibri Light"/>
              </a:rPr>
              <a:t> </a:t>
            </a:r>
            <a:r>
              <a:rPr b="0" lang="es-419" sz="4800" spc="-1" strike="noStrike">
                <a:solidFill>
                  <a:srgbClr val="002780"/>
                </a:solidFill>
                <a:latin typeface="Calibri Light"/>
              </a:rPr>
              <a:t>and </a:t>
            </a:r>
            <a:r>
              <a:rPr b="1" lang="es-419" sz="4800" spc="-1" strike="noStrike">
                <a:solidFill>
                  <a:srgbClr val="002780"/>
                </a:solidFill>
                <a:latin typeface="Calibri Light"/>
              </a:rPr>
              <a:t>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171360" y="2409840"/>
            <a:ext cx="11448720" cy="4343040"/>
          </a:xfrm>
          <a:prstGeom prst="rect">
            <a:avLst/>
          </a:prstGeom>
          <a:noFill/>
          <a:ln>
            <a:noFill/>
          </a:ln>
        </p:spPr>
        <p:txBody>
          <a:bodyPr>
            <a:normAutofit/>
          </a:bodyPr>
          <a:p>
            <a:pPr marL="628560" indent="-628200">
              <a:lnSpc>
                <a:spcPct val="90000"/>
              </a:lnSpc>
              <a:spcBef>
                <a:spcPts val="1001"/>
              </a:spcBef>
              <a:buClr>
                <a:srgbClr val="0035a6"/>
              </a:buClr>
              <a:buFont typeface="Arial"/>
              <a:buChar char="•"/>
            </a:pPr>
            <a:r>
              <a:rPr b="0" lang="en-US" sz="3600" spc="-1" strike="noStrike">
                <a:solidFill>
                  <a:srgbClr val="0035a6"/>
                </a:solidFill>
                <a:latin typeface="Calibri"/>
                <a:ea typeface="Times New Roman"/>
              </a:rPr>
              <a:t>Gender-responsive climate migration policies, planning and responses</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Advancing efforts to better map and understand the gender implications of climate migration in slow onset processes, such as those related to sea level rise, coastal erosion and land degradation;</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Addressing specific gender vulnerabilities in climate sensitive economic sectors, such as agriculture and tourism;</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Advancing action on the situation of women migrants in urban centers;</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Tackling the impacts of climate migration on gendered division of labour and women’s disproportionate caregiving responsibilities;</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Using positive language recognizing women and men’s capacity to be active agents in pursuing disaster recovery outcomes and climate mitigation and adaptation responses</a:t>
            </a:r>
            <a:endParaRPr b="0" lang="en-US" sz="2000" spc="-1" strike="noStrike">
              <a:latin typeface="Arial"/>
            </a:endParaRPr>
          </a:p>
        </p:txBody>
      </p:sp>
      <p:sp>
        <p:nvSpPr>
          <p:cNvPr id="147" name="TextShape 2"/>
          <p:cNvSpPr txBox="1"/>
          <p:nvPr/>
        </p:nvSpPr>
        <p:spPr>
          <a:xfrm>
            <a:off x="171360" y="1071000"/>
            <a:ext cx="10353240" cy="839520"/>
          </a:xfrm>
          <a:prstGeom prst="rect">
            <a:avLst/>
          </a:prstGeom>
          <a:noFill/>
          <a:ln>
            <a:noFill/>
          </a:ln>
        </p:spPr>
        <p:txBody>
          <a:bodyPr anchor="ctr">
            <a:normAutofit/>
          </a:bodyPr>
          <a:p>
            <a:pPr>
              <a:lnSpc>
                <a:spcPct val="90000"/>
              </a:lnSpc>
            </a:pPr>
            <a:r>
              <a:rPr b="0" lang="es-419" sz="4800" spc="-1" strike="noStrike">
                <a:solidFill>
                  <a:srgbClr val="002780"/>
                </a:solidFill>
                <a:latin typeface="Calibri Light"/>
              </a:rPr>
              <a:t>Findings</a:t>
            </a:r>
            <a:r>
              <a:rPr b="1" lang="es-419" sz="4800" spc="-1" strike="noStrike">
                <a:solidFill>
                  <a:srgbClr val="002780"/>
                </a:solidFill>
                <a:latin typeface="Calibri Light"/>
              </a:rPr>
              <a:t> </a:t>
            </a:r>
            <a:r>
              <a:rPr b="0" lang="es-419" sz="4800" spc="-1" strike="noStrike">
                <a:solidFill>
                  <a:srgbClr val="002780"/>
                </a:solidFill>
                <a:latin typeface="Calibri Light"/>
              </a:rPr>
              <a:t>and </a:t>
            </a:r>
            <a:r>
              <a:rPr b="1" lang="es-419" sz="4800" spc="-1" strike="noStrike">
                <a:solidFill>
                  <a:srgbClr val="002780"/>
                </a:solidFill>
                <a:latin typeface="Calibri Light"/>
              </a:rPr>
              <a:t>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txBox="1"/>
          <p:nvPr/>
        </p:nvSpPr>
        <p:spPr>
          <a:xfrm>
            <a:off x="171360" y="1666800"/>
            <a:ext cx="11753640" cy="5524200"/>
          </a:xfrm>
          <a:prstGeom prst="rect">
            <a:avLst/>
          </a:prstGeom>
          <a:noFill/>
          <a:ln>
            <a:noFill/>
          </a:ln>
        </p:spPr>
        <p:txBody>
          <a:bodyPr>
            <a:normAutofit/>
          </a:bodyPr>
          <a:p>
            <a:pPr marL="628560" indent="-628200">
              <a:lnSpc>
                <a:spcPct val="90000"/>
              </a:lnSpc>
              <a:spcBef>
                <a:spcPts val="1001"/>
              </a:spcBef>
              <a:buClr>
                <a:srgbClr val="0035a6"/>
              </a:buClr>
              <a:buFont typeface="Arial"/>
              <a:buChar char="•"/>
            </a:pPr>
            <a:r>
              <a:rPr b="0" lang="en-US" sz="3600" spc="-1" strike="noStrike">
                <a:solidFill>
                  <a:srgbClr val="0035a6"/>
                </a:solidFill>
                <a:latin typeface="Calibri"/>
                <a:ea typeface="Times New Roman"/>
              </a:rPr>
              <a:t>Improving the availability and use of gender-disaggregated data on disaster displacement and climate migration</a:t>
            </a:r>
            <a:endParaRPr b="0" lang="en-US" sz="36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Building the capacities of national stakeholders to collect, analyse and utilise gender-disaggregated data in disaster and climate migration situations for evidence-based policy making;</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Mainstreaming gender disaggregation in disaster preparedness and response information collection and processing with the integration of specific needs and factors relating to resilience;</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Improving evidence on GBV at all stages of the mobility continuum;</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Implementing policies and systems to ensure privacy standards and protection of sensitive data on migrant and displaced persons;</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Leveraging existing frameworks and initiatives to harmonize data collection mechanisms on the gender dimensions of environmental migration and disaster displacement;</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Promoting synergies with research institutions that have advanced the study of climate migration and disaster displacement in the Caribbean and are at the forefront of the integration of gender considerations into data collection and analysis</a:t>
            </a:r>
            <a:endParaRPr b="0" lang="en-US" sz="2000" spc="-1" strike="noStrike">
              <a:latin typeface="Arial"/>
            </a:endParaRPr>
          </a:p>
          <a:p>
            <a:pPr marL="628560">
              <a:lnSpc>
                <a:spcPct val="90000"/>
              </a:lnSpc>
              <a:spcBef>
                <a:spcPts val="1001"/>
              </a:spcBef>
            </a:pPr>
            <a:r>
              <a:rPr b="0" lang="en-US" sz="2000" spc="-1" strike="noStrike">
                <a:solidFill>
                  <a:srgbClr val="808080"/>
                </a:solidFill>
                <a:latin typeface="Calibri"/>
                <a:ea typeface="Calibri"/>
              </a:rPr>
              <a:t>Further research opportunities to identify the specific needs of women and girls in climate migration and disaster displacement contexts and address data gaps</a:t>
            </a:r>
            <a:endParaRPr b="0" lang="en-US" sz="2000" spc="-1" strike="noStrike">
              <a:latin typeface="Arial"/>
            </a:endParaRPr>
          </a:p>
        </p:txBody>
      </p:sp>
      <p:sp>
        <p:nvSpPr>
          <p:cNvPr id="149" name="TextShape 2"/>
          <p:cNvSpPr txBox="1"/>
          <p:nvPr/>
        </p:nvSpPr>
        <p:spPr>
          <a:xfrm>
            <a:off x="171360" y="826920"/>
            <a:ext cx="10353240" cy="839520"/>
          </a:xfrm>
          <a:prstGeom prst="rect">
            <a:avLst/>
          </a:prstGeom>
          <a:noFill/>
          <a:ln>
            <a:noFill/>
          </a:ln>
        </p:spPr>
        <p:txBody>
          <a:bodyPr anchor="ctr">
            <a:normAutofit/>
          </a:bodyPr>
          <a:p>
            <a:pPr>
              <a:lnSpc>
                <a:spcPct val="90000"/>
              </a:lnSpc>
            </a:pPr>
            <a:r>
              <a:rPr b="0" lang="es-419" sz="4800" spc="-1" strike="noStrike">
                <a:solidFill>
                  <a:srgbClr val="002780"/>
                </a:solidFill>
                <a:latin typeface="Calibri Light"/>
              </a:rPr>
              <a:t>Findings</a:t>
            </a:r>
            <a:r>
              <a:rPr b="1" lang="es-419" sz="4800" spc="-1" strike="noStrike">
                <a:solidFill>
                  <a:srgbClr val="002780"/>
                </a:solidFill>
                <a:latin typeface="Calibri Light"/>
              </a:rPr>
              <a:t> </a:t>
            </a:r>
            <a:r>
              <a:rPr b="0" lang="es-419" sz="4800" spc="-1" strike="noStrike">
                <a:solidFill>
                  <a:srgbClr val="002780"/>
                </a:solidFill>
                <a:latin typeface="Calibri Light"/>
              </a:rPr>
              <a:t>and </a:t>
            </a:r>
            <a:r>
              <a:rPr b="1" lang="es-419" sz="4800" spc="-1" strike="noStrike">
                <a:solidFill>
                  <a:srgbClr val="002780"/>
                </a:solidFill>
                <a:latin typeface="Calibri Light"/>
              </a:rPr>
              <a:t>recommendations</a:t>
            </a:r>
            <a:endParaRPr b="0" lang="es-419" sz="4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TextShape 1"/>
          <p:cNvSpPr txBox="1"/>
          <p:nvPr/>
        </p:nvSpPr>
        <p:spPr>
          <a:xfrm>
            <a:off x="171360" y="1427400"/>
            <a:ext cx="10890360" cy="1025640"/>
          </a:xfrm>
          <a:prstGeom prst="rect">
            <a:avLst/>
          </a:prstGeom>
          <a:noFill/>
          <a:ln>
            <a:noFill/>
          </a:ln>
        </p:spPr>
        <p:txBody>
          <a:bodyPr anchor="ctr">
            <a:normAutofit fontScale="77000"/>
          </a:bodyPr>
          <a:p>
            <a:pPr>
              <a:lnSpc>
                <a:spcPct val="90000"/>
              </a:lnSpc>
            </a:pPr>
            <a:r>
              <a:rPr b="1" lang="es-419" sz="4800" spc="-1" strike="noStrike">
                <a:solidFill>
                  <a:srgbClr val="002780"/>
                </a:solidFill>
                <a:latin typeface="Calibri Light"/>
              </a:rPr>
              <a:t>Gender, Disaster Displacement and Environmental Migration in the Caribbean</a:t>
            </a:r>
            <a:endParaRPr b="0" lang="es-419" sz="4800" spc="-1" strike="noStrike">
              <a:solidFill>
                <a:srgbClr val="000000"/>
              </a:solidFill>
              <a:latin typeface="Calibri"/>
            </a:endParaRPr>
          </a:p>
        </p:txBody>
      </p:sp>
      <p:sp>
        <p:nvSpPr>
          <p:cNvPr id="108" name="TextShape 2"/>
          <p:cNvSpPr txBox="1"/>
          <p:nvPr/>
        </p:nvSpPr>
        <p:spPr>
          <a:xfrm>
            <a:off x="171360" y="3211560"/>
            <a:ext cx="11448720" cy="3541320"/>
          </a:xfrm>
          <a:prstGeom prst="rect">
            <a:avLst/>
          </a:prstGeom>
          <a:noFill/>
          <a:ln>
            <a:noFill/>
          </a:ln>
        </p:spPr>
        <p:txBody>
          <a:bodyPr>
            <a:normAutofit/>
          </a:bodyPr>
          <a:p>
            <a:pPr>
              <a:lnSpc>
                <a:spcPct val="90000"/>
              </a:lnSpc>
              <a:spcBef>
                <a:spcPts val="1001"/>
              </a:spcBef>
            </a:pPr>
            <a:r>
              <a:rPr b="0" lang="en-US" sz="3600" spc="-1" strike="noStrike">
                <a:solidFill>
                  <a:srgbClr val="0035a6"/>
                </a:solidFill>
                <a:latin typeface="Calibri"/>
              </a:rPr>
              <a:t>Geographic and gender context:</a:t>
            </a:r>
            <a:endParaRPr b="0" lang="en-US" sz="3600" spc="-1" strike="noStrike">
              <a:latin typeface="Arial"/>
            </a:endParaRPr>
          </a:p>
          <a:p>
            <a:pPr>
              <a:lnSpc>
                <a:spcPct val="90000"/>
              </a:lnSpc>
              <a:spcBef>
                <a:spcPts val="1001"/>
              </a:spcBef>
            </a:pPr>
            <a:endParaRPr b="0" lang="en-US" sz="3600" spc="-1" strike="noStrike">
              <a:latin typeface="Arial"/>
            </a:endParaRPr>
          </a:p>
          <a:p>
            <a:pPr marL="343080" indent="-342720">
              <a:lnSpc>
                <a:spcPct val="90000"/>
              </a:lnSpc>
              <a:spcBef>
                <a:spcPts val="1001"/>
              </a:spcBef>
              <a:buClr>
                <a:srgbClr val="808080"/>
              </a:buClr>
              <a:buFont typeface="Arial"/>
              <a:buChar char="•"/>
            </a:pPr>
            <a:r>
              <a:rPr b="0" lang="en-US" sz="2800" spc="-1" strike="noStrike">
                <a:solidFill>
                  <a:srgbClr val="808080"/>
                </a:solidFill>
                <a:latin typeface="Calibri"/>
                <a:ea typeface="Calibri"/>
              </a:rPr>
              <a:t>The Caribbean is highly vulnerable and prone to a range of natural hazards. </a:t>
            </a:r>
            <a:endParaRPr b="0" lang="en-US" sz="2800" spc="-1" strike="noStrike">
              <a:latin typeface="Arial"/>
            </a:endParaRPr>
          </a:p>
          <a:p>
            <a:pPr>
              <a:lnSpc>
                <a:spcPct val="90000"/>
              </a:lnSpc>
              <a:spcBef>
                <a:spcPts val="1001"/>
              </a:spcBef>
            </a:pPr>
            <a:endParaRPr b="0" lang="en-US" sz="2800" spc="-1" strike="noStrike">
              <a:latin typeface="Arial"/>
            </a:endParaRPr>
          </a:p>
          <a:p>
            <a:pPr marL="343080" indent="-342720">
              <a:lnSpc>
                <a:spcPct val="90000"/>
              </a:lnSpc>
              <a:spcBef>
                <a:spcPts val="1001"/>
              </a:spcBef>
              <a:buClr>
                <a:srgbClr val="808080"/>
              </a:buClr>
              <a:buFont typeface="Arial"/>
              <a:buChar char="•"/>
            </a:pPr>
            <a:r>
              <a:rPr b="0" lang="en-US" sz="2800" spc="-1" strike="noStrike">
                <a:solidFill>
                  <a:srgbClr val="808080"/>
                </a:solidFill>
                <a:latin typeface="Calibri"/>
                <a:ea typeface="Calibri"/>
              </a:rPr>
              <a:t>The impacts of disaster displacement and environmental migration are inherently linked to socioeconomic status, which is gendered.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1"/>
          <p:cNvSpPr txBox="1"/>
          <p:nvPr/>
        </p:nvSpPr>
        <p:spPr>
          <a:xfrm>
            <a:off x="171360" y="1427400"/>
            <a:ext cx="10890360" cy="1025640"/>
          </a:xfrm>
          <a:prstGeom prst="rect">
            <a:avLst/>
          </a:prstGeom>
          <a:noFill/>
          <a:ln>
            <a:noFill/>
          </a:ln>
        </p:spPr>
        <p:txBody>
          <a:bodyPr anchor="ctr">
            <a:normAutofit fontScale="77000"/>
          </a:bodyPr>
          <a:p>
            <a:pPr>
              <a:lnSpc>
                <a:spcPct val="90000"/>
              </a:lnSpc>
            </a:pPr>
            <a:r>
              <a:rPr b="1" lang="es-419" sz="4800" spc="-1" strike="noStrike">
                <a:solidFill>
                  <a:srgbClr val="002780"/>
                </a:solidFill>
                <a:latin typeface="Calibri Light"/>
              </a:rPr>
              <a:t>Gender, Disaster Displacement and Environmental Migration in the Caribbean</a:t>
            </a:r>
            <a:endParaRPr b="0" lang="es-419" sz="4800" spc="-1" strike="noStrike">
              <a:solidFill>
                <a:srgbClr val="000000"/>
              </a:solidFill>
              <a:latin typeface="Calibri"/>
            </a:endParaRPr>
          </a:p>
        </p:txBody>
      </p:sp>
      <p:sp>
        <p:nvSpPr>
          <p:cNvPr id="110" name="TextShape 2"/>
          <p:cNvSpPr txBox="1"/>
          <p:nvPr/>
        </p:nvSpPr>
        <p:spPr>
          <a:xfrm>
            <a:off x="171360" y="3211560"/>
            <a:ext cx="11448720" cy="3541320"/>
          </a:xfrm>
          <a:prstGeom prst="rect">
            <a:avLst/>
          </a:prstGeom>
          <a:noFill/>
          <a:ln>
            <a:noFill/>
          </a:ln>
        </p:spPr>
        <p:txBody>
          <a:bodyPr>
            <a:normAutofit/>
          </a:bodyPr>
          <a:p>
            <a:pPr>
              <a:lnSpc>
                <a:spcPct val="90000"/>
              </a:lnSpc>
              <a:spcBef>
                <a:spcPts val="1001"/>
              </a:spcBef>
            </a:pPr>
            <a:r>
              <a:rPr b="0" lang="en-US" sz="3600" spc="-1" strike="noStrike">
                <a:solidFill>
                  <a:srgbClr val="0035a6"/>
                </a:solidFill>
                <a:latin typeface="Calibri"/>
              </a:rPr>
              <a:t>Human mobility in the Caribbean:</a:t>
            </a:r>
            <a:endParaRPr b="0" lang="en-US" sz="3600" spc="-1" strike="noStrike">
              <a:latin typeface="Arial"/>
            </a:endParaRPr>
          </a:p>
          <a:p>
            <a:pPr marL="343080" indent="-342720">
              <a:lnSpc>
                <a:spcPct val="90000"/>
              </a:lnSpc>
              <a:spcBef>
                <a:spcPts val="1001"/>
              </a:spcBef>
              <a:buClr>
                <a:srgbClr val="808080"/>
              </a:buClr>
              <a:buFont typeface="Arial"/>
              <a:buChar char="•"/>
            </a:pPr>
            <a:r>
              <a:rPr b="0" lang="en-US" sz="2800" spc="-1" strike="noStrike">
                <a:solidFill>
                  <a:srgbClr val="808080"/>
                </a:solidFill>
                <a:latin typeface="Calibri"/>
                <a:ea typeface="Calibri"/>
              </a:rPr>
              <a:t>Migration is shaped by economic and labour market drivers.</a:t>
            </a:r>
            <a:endParaRPr b="0" lang="en-US" sz="2800" spc="-1" strike="noStrike">
              <a:latin typeface="Arial"/>
            </a:endParaRPr>
          </a:p>
          <a:p>
            <a:pPr>
              <a:lnSpc>
                <a:spcPct val="90000"/>
              </a:lnSpc>
              <a:spcBef>
                <a:spcPts val="1001"/>
              </a:spcBef>
            </a:pPr>
            <a:endParaRPr b="0" lang="en-US" sz="2800" spc="-1" strike="noStrike">
              <a:latin typeface="Arial"/>
            </a:endParaRPr>
          </a:p>
          <a:p>
            <a:pPr marL="343080" indent="-342720">
              <a:lnSpc>
                <a:spcPct val="90000"/>
              </a:lnSpc>
              <a:spcBef>
                <a:spcPts val="1001"/>
              </a:spcBef>
              <a:buClr>
                <a:srgbClr val="808080"/>
              </a:buClr>
              <a:buFont typeface="Arial"/>
              <a:buChar char="•"/>
            </a:pPr>
            <a:r>
              <a:rPr b="0" lang="en-US" sz="2800" spc="-1" strike="noStrike">
                <a:solidFill>
                  <a:srgbClr val="808080"/>
                </a:solidFill>
                <a:latin typeface="Calibri"/>
                <a:ea typeface="Calibri"/>
              </a:rPr>
              <a:t>Migration may be a choice that saves lives and livelihoods.</a:t>
            </a:r>
            <a:endParaRPr b="0" lang="en-US" sz="2800" spc="-1" strike="noStrike">
              <a:latin typeface="Arial"/>
            </a:endParaRPr>
          </a:p>
          <a:p>
            <a:pPr>
              <a:lnSpc>
                <a:spcPct val="90000"/>
              </a:lnSpc>
              <a:spcBef>
                <a:spcPts val="1001"/>
              </a:spcBef>
            </a:pPr>
            <a:endParaRPr b="0" lang="en-US" sz="2800" spc="-1" strike="noStrike">
              <a:latin typeface="Arial"/>
            </a:endParaRPr>
          </a:p>
          <a:p>
            <a:pPr marL="343080" indent="-342720">
              <a:lnSpc>
                <a:spcPct val="90000"/>
              </a:lnSpc>
              <a:spcBef>
                <a:spcPts val="1001"/>
              </a:spcBef>
              <a:buClr>
                <a:srgbClr val="808080"/>
              </a:buClr>
              <a:buFont typeface="Arial"/>
              <a:buChar char="•"/>
            </a:pPr>
            <a:r>
              <a:rPr b="0" lang="en-US" sz="2800" spc="-1" strike="noStrike">
                <a:solidFill>
                  <a:srgbClr val="808080"/>
                </a:solidFill>
                <a:latin typeface="Calibri"/>
                <a:ea typeface="Calibri"/>
              </a:rPr>
              <a:t>Leveraging international and regional frameworks for migration is key.</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1"/>
          <p:cNvSpPr txBox="1"/>
          <p:nvPr/>
        </p:nvSpPr>
        <p:spPr>
          <a:xfrm>
            <a:off x="171360" y="1427400"/>
            <a:ext cx="10890360" cy="1025640"/>
          </a:xfrm>
          <a:prstGeom prst="rect">
            <a:avLst/>
          </a:prstGeom>
          <a:noFill/>
          <a:ln>
            <a:noFill/>
          </a:ln>
        </p:spPr>
        <p:txBody>
          <a:bodyPr anchor="ctr">
            <a:normAutofit fontScale="77000"/>
          </a:bodyPr>
          <a:p>
            <a:pPr>
              <a:lnSpc>
                <a:spcPct val="90000"/>
              </a:lnSpc>
            </a:pPr>
            <a:r>
              <a:rPr b="1" lang="es-419" sz="4800" spc="-1" strike="noStrike">
                <a:solidFill>
                  <a:srgbClr val="002780"/>
                </a:solidFill>
                <a:latin typeface="Calibri Light"/>
              </a:rPr>
              <a:t>Case study on the gendered impacts of disaster displacement in the Bahamas</a:t>
            </a:r>
            <a:endParaRPr b="0" lang="es-419" sz="4800" spc="-1" strike="noStrike">
              <a:solidFill>
                <a:srgbClr val="000000"/>
              </a:solidFill>
              <a:latin typeface="Calibri"/>
            </a:endParaRPr>
          </a:p>
        </p:txBody>
      </p:sp>
      <p:sp>
        <p:nvSpPr>
          <p:cNvPr id="112" name="TextShape 2"/>
          <p:cNvSpPr txBox="1"/>
          <p:nvPr/>
        </p:nvSpPr>
        <p:spPr>
          <a:xfrm>
            <a:off x="171360" y="3211560"/>
            <a:ext cx="11448720" cy="3541320"/>
          </a:xfrm>
          <a:prstGeom prst="rect">
            <a:avLst/>
          </a:prstGeom>
          <a:noFill/>
          <a:ln>
            <a:noFill/>
          </a:ln>
        </p:spPr>
        <p:txBody>
          <a:bodyPr>
            <a:normAutofit/>
          </a:bodyPr>
          <a:p>
            <a:pPr>
              <a:lnSpc>
                <a:spcPct val="90000"/>
              </a:lnSpc>
              <a:spcBef>
                <a:spcPts val="1001"/>
              </a:spcBef>
            </a:pPr>
            <a:r>
              <a:rPr b="0" lang="en-US" sz="3600" spc="-1" strike="noStrike">
                <a:solidFill>
                  <a:srgbClr val="0035a6"/>
                </a:solidFill>
                <a:latin typeface="Calibri"/>
              </a:rPr>
              <a:t>Methodology:</a:t>
            </a:r>
            <a:endParaRPr b="0" lang="en-US" sz="3600" spc="-1" strike="noStrike">
              <a:latin typeface="Arial"/>
            </a:endParaRPr>
          </a:p>
          <a:p>
            <a:pPr marL="343080" indent="-342720">
              <a:lnSpc>
                <a:spcPct val="90000"/>
              </a:lnSpc>
              <a:spcBef>
                <a:spcPts val="1001"/>
              </a:spcBef>
              <a:buClr>
                <a:srgbClr val="808080"/>
              </a:buClr>
              <a:buFont typeface="Arial"/>
              <a:buChar char="•"/>
            </a:pPr>
            <a:r>
              <a:rPr b="0" lang="en-US" sz="2800" spc="-1" strike="noStrike">
                <a:solidFill>
                  <a:srgbClr val="808080"/>
                </a:solidFill>
                <a:latin typeface="Calibri"/>
                <a:ea typeface="Calibri"/>
              </a:rPr>
              <a:t>Review of secondary data sources</a:t>
            </a:r>
            <a:endParaRPr b="0" lang="en-US" sz="2800" spc="-1" strike="noStrike">
              <a:latin typeface="Arial"/>
            </a:endParaRPr>
          </a:p>
          <a:p>
            <a:pPr marL="343080" indent="-342720">
              <a:lnSpc>
                <a:spcPct val="90000"/>
              </a:lnSpc>
              <a:spcBef>
                <a:spcPts val="1001"/>
              </a:spcBef>
              <a:buClr>
                <a:srgbClr val="808080"/>
              </a:buClr>
              <a:buFont typeface="Arial"/>
              <a:buChar char="•"/>
            </a:pPr>
            <a:r>
              <a:rPr b="0" lang="en-US" sz="2800" spc="-1" strike="noStrike">
                <a:solidFill>
                  <a:srgbClr val="808080"/>
                </a:solidFill>
                <a:latin typeface="Calibri"/>
                <a:ea typeface="Calibri"/>
              </a:rPr>
              <a:t>Data requests to government officials and regional organisations</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TextShape 1"/>
          <p:cNvSpPr txBox="1"/>
          <p:nvPr/>
        </p:nvSpPr>
        <p:spPr>
          <a:xfrm>
            <a:off x="171360" y="1071000"/>
            <a:ext cx="10353240" cy="839520"/>
          </a:xfrm>
          <a:prstGeom prst="rect">
            <a:avLst/>
          </a:prstGeom>
          <a:noFill/>
          <a:ln>
            <a:noFill/>
          </a:ln>
        </p:spPr>
        <p:txBody>
          <a:bodyPr anchor="ctr">
            <a:normAutofit fontScale="55000"/>
          </a:bodyPr>
          <a:p>
            <a:pPr>
              <a:lnSpc>
                <a:spcPct val="90000"/>
              </a:lnSpc>
            </a:pPr>
            <a:r>
              <a:rPr b="1" lang="es-419" sz="4800" spc="-1" strike="noStrike">
                <a:solidFill>
                  <a:srgbClr val="002780"/>
                </a:solidFill>
                <a:latin typeface="Calibri Light"/>
              </a:rPr>
              <a:t>The gendered impacts of Hurricane Dorian in the Bahamas</a:t>
            </a:r>
            <a:endParaRPr b="0" lang="es-419" sz="4800" spc="-1" strike="noStrike">
              <a:solidFill>
                <a:srgbClr val="000000"/>
              </a:solidFill>
              <a:latin typeface="Calibri"/>
            </a:endParaRPr>
          </a:p>
        </p:txBody>
      </p:sp>
      <p:sp>
        <p:nvSpPr>
          <p:cNvPr id="114" name="TextShape 2"/>
          <p:cNvSpPr txBox="1"/>
          <p:nvPr/>
        </p:nvSpPr>
        <p:spPr>
          <a:xfrm>
            <a:off x="372240" y="2239560"/>
            <a:ext cx="6856920" cy="4618080"/>
          </a:xfrm>
          <a:prstGeom prst="rect">
            <a:avLst/>
          </a:prstGeom>
          <a:noFill/>
          <a:ln>
            <a:noFill/>
          </a:ln>
        </p:spPr>
        <p:txBody>
          <a:bodyPr>
            <a:normAutofit/>
          </a:bodyPr>
          <a:p>
            <a:pPr marL="685800" indent="-685440">
              <a:lnSpc>
                <a:spcPct val="90000"/>
              </a:lnSpc>
              <a:spcBef>
                <a:spcPts val="1001"/>
              </a:spcBef>
              <a:buClr>
                <a:srgbClr val="0035a6"/>
              </a:buClr>
              <a:buFont typeface="Arial"/>
              <a:buAutoNum type="arabicPeriod"/>
            </a:pPr>
            <a:r>
              <a:rPr b="0" lang="en-US" sz="3600" spc="-1" strike="noStrike">
                <a:solidFill>
                  <a:srgbClr val="0035a6"/>
                </a:solidFill>
                <a:latin typeface="Calibri"/>
              </a:rPr>
              <a:t>Displacement in the Bahamas and the impacts of Hurricane Dorian</a:t>
            </a:r>
            <a:endParaRPr b="0" lang="en-US" sz="3600" spc="-1" strike="noStrike">
              <a:latin typeface="Arial"/>
            </a:endParaRPr>
          </a:p>
          <a:p>
            <a:pPr marL="343080" indent="-342720">
              <a:lnSpc>
                <a:spcPct val="90000"/>
              </a:lnSpc>
              <a:spcBef>
                <a:spcPts val="1001"/>
              </a:spcBef>
              <a:buClr>
                <a:srgbClr val="808080"/>
              </a:buClr>
              <a:buFont typeface="Arial"/>
              <a:buChar char="•"/>
            </a:pPr>
            <a:r>
              <a:rPr b="0" lang="en-US" sz="2000" spc="-1" strike="noStrike">
                <a:solidFill>
                  <a:srgbClr val="808080"/>
                </a:solidFill>
                <a:latin typeface="Calibri"/>
                <a:ea typeface="Calibri"/>
              </a:rPr>
              <a:t>Disaster displacement in the Bahamas has become a yearly occurrence</a:t>
            </a:r>
            <a:endParaRPr b="0" lang="en-US" sz="2000" spc="-1" strike="noStrike">
              <a:latin typeface="Arial"/>
            </a:endParaRPr>
          </a:p>
          <a:p>
            <a:pPr marL="343080" indent="-342720">
              <a:lnSpc>
                <a:spcPct val="90000"/>
              </a:lnSpc>
              <a:spcBef>
                <a:spcPts val="1001"/>
              </a:spcBef>
              <a:buClr>
                <a:srgbClr val="808080"/>
              </a:buClr>
              <a:buFont typeface="Arial"/>
              <a:buChar char="•"/>
            </a:pPr>
            <a:r>
              <a:rPr b="0" lang="en-US" sz="2000" spc="-1" strike="noStrike">
                <a:solidFill>
                  <a:srgbClr val="808080"/>
                </a:solidFill>
                <a:latin typeface="Calibri"/>
                <a:ea typeface="Calibri"/>
              </a:rPr>
              <a:t>Dorian’s official death toll: 74 persons </a:t>
            </a:r>
            <a:endParaRPr b="0" lang="en-US" sz="2000" spc="-1" strike="noStrike">
              <a:latin typeface="Arial"/>
            </a:endParaRPr>
          </a:p>
          <a:p>
            <a:pPr marL="343080" indent="-342720">
              <a:lnSpc>
                <a:spcPct val="90000"/>
              </a:lnSpc>
              <a:spcBef>
                <a:spcPts val="1001"/>
              </a:spcBef>
              <a:buClr>
                <a:srgbClr val="808080"/>
              </a:buClr>
              <a:buFont typeface="Arial"/>
              <a:buChar char="•"/>
            </a:pPr>
            <a:r>
              <a:rPr b="0" lang="en-US" sz="2000" spc="-1" strike="noStrike">
                <a:solidFill>
                  <a:srgbClr val="808080"/>
                </a:solidFill>
                <a:latin typeface="Calibri"/>
                <a:ea typeface="Calibri"/>
              </a:rPr>
              <a:t>Actual figure likely higher</a:t>
            </a:r>
            <a:endParaRPr b="0" lang="en-US" sz="2000" spc="-1" strike="noStrike">
              <a:latin typeface="Arial"/>
            </a:endParaRPr>
          </a:p>
          <a:p>
            <a:pPr marL="343080" indent="-342720">
              <a:lnSpc>
                <a:spcPct val="90000"/>
              </a:lnSpc>
              <a:spcBef>
                <a:spcPts val="1001"/>
              </a:spcBef>
              <a:buClr>
                <a:srgbClr val="808080"/>
              </a:buClr>
              <a:buFont typeface="Arial"/>
              <a:buChar char="•"/>
            </a:pPr>
            <a:r>
              <a:rPr b="0" lang="en-US" sz="2000" spc="-1" strike="noStrike">
                <a:solidFill>
                  <a:srgbClr val="808080"/>
                </a:solidFill>
                <a:latin typeface="Calibri"/>
                <a:ea typeface="Calibri"/>
              </a:rPr>
              <a:t>Approximately 9,800 displacements</a:t>
            </a:r>
            <a:endParaRPr b="0" lang="en-US" sz="2000" spc="-1" strike="noStrike">
              <a:latin typeface="Arial"/>
            </a:endParaRPr>
          </a:p>
          <a:p>
            <a:pPr marL="343080" indent="-342720">
              <a:lnSpc>
                <a:spcPct val="90000"/>
              </a:lnSpc>
              <a:spcBef>
                <a:spcPts val="1001"/>
              </a:spcBef>
              <a:buClr>
                <a:srgbClr val="808080"/>
              </a:buClr>
              <a:buFont typeface="Arial"/>
              <a:buChar char="•"/>
            </a:pPr>
            <a:r>
              <a:rPr b="0" lang="en-US" sz="2000" spc="-1" strike="noStrike">
                <a:solidFill>
                  <a:srgbClr val="808080"/>
                </a:solidFill>
                <a:latin typeface="Calibri"/>
                <a:ea typeface="Calibri"/>
              </a:rPr>
              <a:t>USD$2.5 billion damage</a:t>
            </a:r>
            <a:endParaRPr b="0" lang="en-US" sz="2000" spc="-1" strike="noStrike">
              <a:latin typeface="Arial"/>
            </a:endParaRPr>
          </a:p>
          <a:p>
            <a:pPr>
              <a:lnSpc>
                <a:spcPct val="90000"/>
              </a:lnSpc>
              <a:spcBef>
                <a:spcPts val="1001"/>
              </a:spcBef>
            </a:pPr>
            <a:endParaRPr b="0" lang="en-US" sz="2000" spc="-1" strike="noStrike">
              <a:latin typeface="Arial"/>
            </a:endParaRPr>
          </a:p>
        </p:txBody>
      </p:sp>
      <p:pic>
        <p:nvPicPr>
          <p:cNvPr id="115" name="Picture 5" descr=""/>
          <p:cNvPicPr/>
          <p:nvPr/>
        </p:nvPicPr>
        <p:blipFill>
          <a:blip r:embed="rId1"/>
          <a:stretch/>
        </p:blipFill>
        <p:spPr>
          <a:xfrm>
            <a:off x="7275600" y="3329280"/>
            <a:ext cx="4543920" cy="2656440"/>
          </a:xfrm>
          <a:prstGeom prst="rect">
            <a:avLst/>
          </a:prstGeom>
          <a:ln>
            <a:noFill/>
          </a:ln>
        </p:spPr>
      </p:pic>
      <p:sp>
        <p:nvSpPr>
          <p:cNvPr id="116" name="CustomShape 3"/>
          <p:cNvSpPr/>
          <p:nvPr/>
        </p:nvSpPr>
        <p:spPr>
          <a:xfrm>
            <a:off x="7229160" y="2816640"/>
            <a:ext cx="4597200" cy="91332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800" spc="-1" strike="noStrike">
                <a:solidFill>
                  <a:srgbClr val="000000"/>
                </a:solidFill>
                <a:latin typeface="Calibri"/>
              </a:rPr>
              <a:t>Disaster-induced displacements in the Bahamas 2015-2019</a:t>
            </a:r>
            <a:endParaRPr b="0" lang="en-US" sz="1800" spc="-1" strike="noStrike">
              <a:latin typeface="Arial"/>
            </a:endParaRPr>
          </a:p>
          <a:p>
            <a:pPr>
              <a:lnSpc>
                <a:spcPct val="100000"/>
              </a:lnSpc>
            </a:pPr>
            <a:endParaRPr b="0" lang="en-US" sz="1800" spc="-1" strike="noStrike">
              <a:latin typeface="Arial"/>
            </a:endParaRPr>
          </a:p>
        </p:txBody>
      </p:sp>
      <p:sp>
        <p:nvSpPr>
          <p:cNvPr id="117" name="CustomShape 4"/>
          <p:cNvSpPr/>
          <p:nvPr/>
        </p:nvSpPr>
        <p:spPr>
          <a:xfrm>
            <a:off x="7229160" y="5985720"/>
            <a:ext cx="2252160" cy="36468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1800" spc="-1" strike="noStrike">
                <a:solidFill>
                  <a:srgbClr val="000000"/>
                </a:solidFill>
                <a:latin typeface="Calibri"/>
              </a:rPr>
              <a:t>Source: IDMC, 2020</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171360" y="1071000"/>
            <a:ext cx="10353240" cy="839520"/>
          </a:xfrm>
          <a:prstGeom prst="rect">
            <a:avLst/>
          </a:prstGeom>
          <a:noFill/>
          <a:ln>
            <a:noFill/>
          </a:ln>
        </p:spPr>
        <p:txBody>
          <a:bodyPr anchor="ctr">
            <a:normAutofit fontScale="55000"/>
          </a:bodyPr>
          <a:p>
            <a:pPr>
              <a:lnSpc>
                <a:spcPct val="90000"/>
              </a:lnSpc>
            </a:pPr>
            <a:r>
              <a:rPr b="1" lang="es-419" sz="4800" spc="-1" strike="noStrike">
                <a:solidFill>
                  <a:srgbClr val="002780"/>
                </a:solidFill>
                <a:latin typeface="Calibri Light"/>
              </a:rPr>
              <a:t>The gendered impacts of Hurricane Dorian in the Bahamas</a:t>
            </a:r>
            <a:endParaRPr b="0" lang="es-419" sz="4800" spc="-1" strike="noStrike">
              <a:solidFill>
                <a:srgbClr val="000000"/>
              </a:solidFill>
              <a:latin typeface="Calibri"/>
            </a:endParaRPr>
          </a:p>
        </p:txBody>
      </p:sp>
      <p:sp>
        <p:nvSpPr>
          <p:cNvPr id="119" name="TextShape 2"/>
          <p:cNvSpPr txBox="1"/>
          <p:nvPr/>
        </p:nvSpPr>
        <p:spPr>
          <a:xfrm>
            <a:off x="171360" y="2351160"/>
            <a:ext cx="11834640" cy="4401720"/>
          </a:xfrm>
          <a:prstGeom prst="rect">
            <a:avLst/>
          </a:prstGeom>
          <a:noFill/>
          <a:ln>
            <a:noFill/>
          </a:ln>
        </p:spPr>
        <p:txBody>
          <a:bodyPr>
            <a:normAutofit/>
          </a:bodyPr>
          <a:p>
            <a:pPr marL="743040" indent="-742680">
              <a:lnSpc>
                <a:spcPct val="90000"/>
              </a:lnSpc>
              <a:spcBef>
                <a:spcPts val="1001"/>
              </a:spcBef>
              <a:buClr>
                <a:srgbClr val="0035a6"/>
              </a:buClr>
              <a:buFont typeface="Calibri Light"/>
              <a:buAutoNum type="arabicPeriod" startAt="2"/>
            </a:pPr>
            <a:r>
              <a:rPr b="0" lang="en-US" sz="3600" spc="-1" strike="noStrike">
                <a:solidFill>
                  <a:srgbClr val="0035a6"/>
                </a:solidFill>
                <a:latin typeface="Calibri"/>
              </a:rPr>
              <a:t>Gender inequality and GBV in the Bahamas</a:t>
            </a:r>
            <a:endParaRPr b="0" lang="en-US" sz="3600" spc="-1" strike="noStrike">
              <a:latin typeface="Arial"/>
            </a:endParaRPr>
          </a:p>
          <a:p>
            <a:pPr lvl="1" marL="343080" indent="-342720">
              <a:lnSpc>
                <a:spcPct val="100000"/>
              </a:lnSpc>
              <a:spcBef>
                <a:spcPts val="1001"/>
              </a:spcBef>
              <a:buClr>
                <a:srgbClr val="808080"/>
              </a:buClr>
              <a:buFont typeface="Arial"/>
              <a:buChar char="•"/>
            </a:pPr>
            <a:r>
              <a:rPr b="0" lang="en-US" sz="2200" spc="-1" strike="noStrike">
                <a:solidFill>
                  <a:srgbClr val="808080"/>
                </a:solidFill>
                <a:latin typeface="Calibri"/>
              </a:rPr>
              <a:t>UN Special Rapporteur on violence against women (VAW), its causes and consequences found that VAW is “</a:t>
            </a:r>
            <a:r>
              <a:rPr b="0" lang="en-US" sz="2200" spc="-1" strike="noStrike" u="sng">
                <a:solidFill>
                  <a:srgbClr val="808080"/>
                </a:solidFill>
                <a:uFillTx/>
                <a:latin typeface="Calibri"/>
              </a:rPr>
              <a:t>widespread, largely perceived as a private matter and accepted as normal</a:t>
            </a:r>
            <a:r>
              <a:rPr b="0" lang="en-US" sz="2200" spc="-1" strike="noStrike">
                <a:solidFill>
                  <a:srgbClr val="808080"/>
                </a:solidFill>
                <a:latin typeface="Calibri"/>
              </a:rPr>
              <a:t>” in the Bahamas</a:t>
            </a:r>
            <a:endParaRPr b="0" lang="en-US" sz="2200" spc="-1" strike="noStrike">
              <a:latin typeface="Arial"/>
            </a:endParaRPr>
          </a:p>
          <a:p>
            <a:pPr lvl="1" marL="343080" indent="-342720">
              <a:lnSpc>
                <a:spcPct val="100000"/>
              </a:lnSpc>
              <a:spcBef>
                <a:spcPts val="1001"/>
              </a:spcBef>
              <a:buClr>
                <a:srgbClr val="808080"/>
              </a:buClr>
              <a:buFont typeface="Arial"/>
              <a:buChar char="•"/>
            </a:pPr>
            <a:r>
              <a:rPr b="0" lang="en-US" sz="2200" spc="-1" strike="noStrike">
                <a:solidFill>
                  <a:srgbClr val="808080"/>
                </a:solidFill>
                <a:latin typeface="Calibri"/>
              </a:rPr>
              <a:t>Highest recorded rape rates in the Caribbean, although there is widespread underreporting</a:t>
            </a:r>
            <a:endParaRPr b="0" lang="en-US" sz="2200" spc="-1" strike="noStrike">
              <a:latin typeface="Arial"/>
            </a:endParaRPr>
          </a:p>
          <a:p>
            <a:pPr lvl="1" marL="343080" indent="-342720">
              <a:lnSpc>
                <a:spcPct val="100000"/>
              </a:lnSpc>
              <a:spcBef>
                <a:spcPts val="1001"/>
              </a:spcBef>
              <a:buClr>
                <a:srgbClr val="808080"/>
              </a:buClr>
              <a:buFont typeface="Arial"/>
              <a:buChar char="•"/>
            </a:pPr>
            <a:r>
              <a:rPr b="0" lang="en-US" sz="2200" spc="-1" strike="noStrike">
                <a:solidFill>
                  <a:srgbClr val="808080"/>
                </a:solidFill>
                <a:latin typeface="Calibri"/>
              </a:rPr>
              <a:t>Migrant women and women of Haitian descent are at particular risk </a:t>
            </a:r>
            <a:endParaRPr b="0" lang="en-US" sz="2200" spc="-1" strike="noStrike">
              <a:latin typeface="Arial"/>
            </a:endParaRPr>
          </a:p>
          <a:p>
            <a:pPr lvl="1" marL="343080" indent="-342720">
              <a:lnSpc>
                <a:spcPct val="100000"/>
              </a:lnSpc>
              <a:spcBef>
                <a:spcPts val="1001"/>
              </a:spcBef>
              <a:buClr>
                <a:srgbClr val="808080"/>
              </a:buClr>
              <a:buFont typeface="Arial"/>
              <a:buChar char="•"/>
            </a:pPr>
            <a:r>
              <a:rPr b="0" lang="en-US" sz="2200" spc="-1" strike="noStrike">
                <a:solidFill>
                  <a:srgbClr val="808080"/>
                </a:solidFill>
                <a:latin typeface="Calibri"/>
              </a:rPr>
              <a:t>Violence against the LGBTI community also endemic</a:t>
            </a:r>
            <a:endParaRPr b="0" lang="en-US" sz="2200" spc="-1" strike="noStrike">
              <a:latin typeface="Arial"/>
            </a:endParaRPr>
          </a:p>
          <a:p>
            <a:pPr lvl="1" marL="343080" indent="-342720">
              <a:lnSpc>
                <a:spcPct val="90000"/>
              </a:lnSpc>
              <a:spcBef>
                <a:spcPts val="1001"/>
              </a:spcBef>
              <a:buClr>
                <a:srgbClr val="808080"/>
              </a:buClr>
              <a:buFont typeface="Arial"/>
              <a:buChar char="•"/>
            </a:pPr>
            <a:r>
              <a:rPr b="0" lang="en-US" sz="2200" spc="-1" strike="noStrike">
                <a:solidFill>
                  <a:srgbClr val="808080"/>
                </a:solidFill>
                <a:latin typeface="Calibri"/>
              </a:rPr>
              <a:t>Girls outperform boys in education, but women experience higher unemployment and a 33% gender pay gap (2019)</a:t>
            </a:r>
            <a:endParaRPr b="0" lang="en-US" sz="2200" spc="-1" strike="noStrike">
              <a:latin typeface="Arial"/>
            </a:endParaRPr>
          </a:p>
          <a:p>
            <a:pPr lvl="1" marL="343080" indent="-342720">
              <a:lnSpc>
                <a:spcPct val="90000"/>
              </a:lnSpc>
              <a:spcBef>
                <a:spcPts val="1001"/>
              </a:spcBef>
              <a:buClr>
                <a:srgbClr val="808080"/>
              </a:buClr>
              <a:buFont typeface="Arial"/>
              <a:buChar char="•"/>
            </a:pPr>
            <a:r>
              <a:rPr b="0" lang="en-US" sz="2200" spc="-1" strike="noStrike">
                <a:solidFill>
                  <a:srgbClr val="808080"/>
                </a:solidFill>
                <a:latin typeface="Calibri"/>
              </a:rPr>
              <a:t>Low political participation levels</a:t>
            </a:r>
            <a:endParaRPr b="0" lang="en-US" sz="2200" spc="-1" strike="noStrike">
              <a:latin typeface="Arial"/>
            </a:endParaRPr>
          </a:p>
          <a:p>
            <a:pPr lvl="1" marL="343080" indent="-342720">
              <a:lnSpc>
                <a:spcPct val="90000"/>
              </a:lnSpc>
              <a:spcBef>
                <a:spcPts val="1001"/>
              </a:spcBef>
              <a:buClr>
                <a:srgbClr val="808080"/>
              </a:buClr>
              <a:buFont typeface="Arial"/>
              <a:buChar char="•"/>
            </a:pPr>
            <a:r>
              <a:rPr b="0" lang="en-US" sz="2200" spc="-1" strike="noStrike">
                <a:solidFill>
                  <a:srgbClr val="808080"/>
                </a:solidFill>
                <a:latin typeface="Calibri"/>
              </a:rPr>
              <a:t>Discriminatory nationality laws </a:t>
            </a:r>
            <a:endParaRPr b="0" lang="en-US" sz="2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TextShape 1"/>
          <p:cNvSpPr txBox="1"/>
          <p:nvPr/>
        </p:nvSpPr>
        <p:spPr>
          <a:xfrm>
            <a:off x="171360" y="1071000"/>
            <a:ext cx="10353240" cy="839520"/>
          </a:xfrm>
          <a:prstGeom prst="rect">
            <a:avLst/>
          </a:prstGeom>
          <a:noFill/>
          <a:ln>
            <a:noFill/>
          </a:ln>
        </p:spPr>
        <p:txBody>
          <a:bodyPr anchor="ctr">
            <a:normAutofit fontScale="55000"/>
          </a:bodyPr>
          <a:p>
            <a:pPr>
              <a:lnSpc>
                <a:spcPct val="90000"/>
              </a:lnSpc>
            </a:pPr>
            <a:r>
              <a:rPr b="1" lang="es-419" sz="4800" spc="-1" strike="noStrike">
                <a:solidFill>
                  <a:srgbClr val="002780"/>
                </a:solidFill>
                <a:latin typeface="Calibri Light"/>
              </a:rPr>
              <a:t>The gendered impacts of Hurricane Dorian in the Bahamas</a:t>
            </a:r>
            <a:endParaRPr b="0" lang="es-419" sz="4800" spc="-1" strike="noStrike">
              <a:solidFill>
                <a:srgbClr val="000000"/>
              </a:solidFill>
              <a:latin typeface="Calibri"/>
            </a:endParaRPr>
          </a:p>
        </p:txBody>
      </p:sp>
      <p:sp>
        <p:nvSpPr>
          <p:cNvPr id="121" name="TextShape 2"/>
          <p:cNvSpPr txBox="1"/>
          <p:nvPr/>
        </p:nvSpPr>
        <p:spPr>
          <a:xfrm>
            <a:off x="171360" y="2302200"/>
            <a:ext cx="11463480" cy="4450680"/>
          </a:xfrm>
          <a:prstGeom prst="rect">
            <a:avLst/>
          </a:prstGeom>
          <a:noFill/>
          <a:ln>
            <a:noFill/>
          </a:ln>
        </p:spPr>
        <p:txBody>
          <a:bodyPr>
            <a:normAutofit/>
          </a:bodyPr>
          <a:p>
            <a:pPr marL="743040" indent="-742680">
              <a:lnSpc>
                <a:spcPct val="80000"/>
              </a:lnSpc>
              <a:spcBef>
                <a:spcPts val="1001"/>
              </a:spcBef>
              <a:buClr>
                <a:srgbClr val="0035a6"/>
              </a:buClr>
              <a:buFont typeface="Calibri Light"/>
              <a:buAutoNum type="arabicPeriod" startAt="3"/>
            </a:pPr>
            <a:r>
              <a:rPr b="0" lang="en-US" sz="3300" spc="-1" strike="noStrike">
                <a:solidFill>
                  <a:srgbClr val="0035a6"/>
                </a:solidFill>
                <a:latin typeface="Calibri"/>
              </a:rPr>
              <a:t>Gendered impacts of displacement from Hurricane Dorian </a:t>
            </a:r>
            <a:endParaRPr b="0" lang="en-US" sz="3300" spc="-1" strike="noStrike">
              <a:latin typeface="Arial"/>
            </a:endParaRPr>
          </a:p>
          <a:p>
            <a:pPr lvl="1" marL="343080" indent="-342720">
              <a:lnSpc>
                <a:spcPct val="90000"/>
              </a:lnSpc>
              <a:spcBef>
                <a:spcPts val="1001"/>
              </a:spcBef>
              <a:buClr>
                <a:srgbClr val="808080"/>
              </a:buClr>
              <a:buFont typeface="Arial"/>
              <a:buChar char="•"/>
            </a:pPr>
            <a:r>
              <a:rPr b="0" lang="en-US" sz="2400" spc="-1" strike="noStrike">
                <a:solidFill>
                  <a:srgbClr val="808080"/>
                </a:solidFill>
                <a:latin typeface="Calibri"/>
              </a:rPr>
              <a:t>Women were displaced in larger numbers than men from Grand Bahama and Abaco, especially Grand Bahama (70%)</a:t>
            </a:r>
            <a:endParaRPr b="0" lang="en-US" sz="2400" spc="-1" strike="noStrike">
              <a:latin typeface="Arial"/>
            </a:endParaRPr>
          </a:p>
          <a:p>
            <a:pPr lvl="2" marL="800280" indent="-342720">
              <a:lnSpc>
                <a:spcPct val="90000"/>
              </a:lnSpc>
              <a:spcBef>
                <a:spcPts val="1001"/>
              </a:spcBef>
              <a:buClr>
                <a:srgbClr val="808080"/>
              </a:buClr>
              <a:buFont typeface="Arial"/>
              <a:buChar char="•"/>
            </a:pPr>
            <a:r>
              <a:rPr b="0" lang="en-US" sz="2200" spc="-1" strike="noStrike">
                <a:solidFill>
                  <a:srgbClr val="808080"/>
                </a:solidFill>
                <a:latin typeface="Calibri"/>
              </a:rPr>
              <a:t>However, more people evacuated from Abaco overall </a:t>
            </a:r>
            <a:endParaRPr b="0" lang="en-US" sz="2200" spc="-1" strike="noStrike">
              <a:latin typeface="Arial"/>
            </a:endParaRPr>
          </a:p>
          <a:p>
            <a:pPr lvl="1" marL="343080" indent="-342720">
              <a:lnSpc>
                <a:spcPct val="90000"/>
              </a:lnSpc>
              <a:spcBef>
                <a:spcPts val="1001"/>
              </a:spcBef>
              <a:buClr>
                <a:srgbClr val="808080"/>
              </a:buClr>
              <a:buFont typeface="Arial"/>
              <a:buChar char="•"/>
            </a:pPr>
            <a:r>
              <a:rPr b="0" lang="en-US" sz="2400" spc="-1" strike="noStrike">
                <a:solidFill>
                  <a:srgbClr val="808080"/>
                </a:solidFill>
                <a:latin typeface="Calibri"/>
              </a:rPr>
              <a:t>Women and girls were more adversely impacted by poor living conditions and protection issues in emergency shelters following Hurricane Dorian </a:t>
            </a:r>
            <a:endParaRPr b="0" lang="en-US" sz="2400" spc="-1" strike="noStrike">
              <a:latin typeface="Arial"/>
            </a:endParaRPr>
          </a:p>
          <a:p>
            <a:pPr lvl="1" marL="343080" indent="-342720">
              <a:lnSpc>
                <a:spcPct val="90000"/>
              </a:lnSpc>
              <a:spcBef>
                <a:spcPts val="1001"/>
              </a:spcBef>
              <a:buClr>
                <a:srgbClr val="808080"/>
              </a:buClr>
              <a:buFont typeface="Arial"/>
              <a:buChar char="•"/>
            </a:pPr>
            <a:r>
              <a:rPr b="0" lang="en-US" sz="2400" spc="-1" strike="noStrike">
                <a:solidFill>
                  <a:srgbClr val="808080"/>
                </a:solidFill>
                <a:latin typeface="Calibri"/>
              </a:rPr>
              <a:t>Emergency shelters fell short of Sphere Standards</a:t>
            </a:r>
            <a:endParaRPr b="0" lang="en-US" sz="2400" spc="-1" strike="noStrike">
              <a:latin typeface="Arial"/>
            </a:endParaRPr>
          </a:p>
          <a:p>
            <a:pPr lvl="1" marL="343080" indent="-342720">
              <a:lnSpc>
                <a:spcPct val="90000"/>
              </a:lnSpc>
              <a:spcBef>
                <a:spcPts val="1001"/>
              </a:spcBef>
              <a:buClr>
                <a:srgbClr val="808080"/>
              </a:buClr>
              <a:buFont typeface="Arial"/>
              <a:buChar char="•"/>
            </a:pPr>
            <a:r>
              <a:rPr b="0" lang="en-US" sz="2400" spc="-1" strike="noStrike">
                <a:solidFill>
                  <a:srgbClr val="808080"/>
                </a:solidFill>
                <a:latin typeface="Calibri"/>
              </a:rPr>
              <a:t>Only some shelters collected sex- and age-disaggregated information on their populations</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TextShape 1"/>
          <p:cNvSpPr txBox="1"/>
          <p:nvPr/>
        </p:nvSpPr>
        <p:spPr>
          <a:xfrm>
            <a:off x="171360" y="1071000"/>
            <a:ext cx="10353240" cy="839520"/>
          </a:xfrm>
          <a:prstGeom prst="rect">
            <a:avLst/>
          </a:prstGeom>
          <a:noFill/>
          <a:ln>
            <a:noFill/>
          </a:ln>
        </p:spPr>
        <p:txBody>
          <a:bodyPr anchor="ctr">
            <a:normAutofit fontScale="55000"/>
          </a:bodyPr>
          <a:p>
            <a:pPr>
              <a:lnSpc>
                <a:spcPct val="90000"/>
              </a:lnSpc>
            </a:pPr>
            <a:r>
              <a:rPr b="1" lang="es-419" sz="4800" spc="-1" strike="noStrike">
                <a:solidFill>
                  <a:srgbClr val="002780"/>
                </a:solidFill>
                <a:latin typeface="Calibri Light"/>
              </a:rPr>
              <a:t>The gendered impacts of Hurricane Dorian in the Bahamas</a:t>
            </a:r>
            <a:endParaRPr b="0" lang="es-419" sz="4800" spc="-1" strike="noStrike">
              <a:solidFill>
                <a:srgbClr val="000000"/>
              </a:solidFill>
              <a:latin typeface="Calibri"/>
            </a:endParaRPr>
          </a:p>
        </p:txBody>
      </p:sp>
      <p:sp>
        <p:nvSpPr>
          <p:cNvPr id="123" name="TextShape 2"/>
          <p:cNvSpPr txBox="1"/>
          <p:nvPr/>
        </p:nvSpPr>
        <p:spPr>
          <a:xfrm>
            <a:off x="171360" y="2302200"/>
            <a:ext cx="11463480" cy="4450680"/>
          </a:xfrm>
          <a:prstGeom prst="rect">
            <a:avLst/>
          </a:prstGeom>
          <a:noFill/>
          <a:ln>
            <a:noFill/>
          </a:ln>
        </p:spPr>
        <p:txBody>
          <a:bodyPr>
            <a:normAutofit/>
          </a:bodyPr>
          <a:p>
            <a:pPr marL="743040" indent="-742680">
              <a:lnSpc>
                <a:spcPct val="80000"/>
              </a:lnSpc>
              <a:spcBef>
                <a:spcPts val="1001"/>
              </a:spcBef>
              <a:buClr>
                <a:srgbClr val="0035a6"/>
              </a:buClr>
              <a:buFont typeface="Calibri Light"/>
              <a:buAutoNum type="arabicPeriod" startAt="4"/>
            </a:pPr>
            <a:r>
              <a:rPr b="0" lang="en-US" sz="3300" spc="-1" strike="noStrike">
                <a:solidFill>
                  <a:srgbClr val="0035a6"/>
                </a:solidFill>
                <a:latin typeface="Calibri"/>
              </a:rPr>
              <a:t>Gendered impacts of displacement from Hurricane Dorian </a:t>
            </a:r>
            <a:endParaRPr b="0" lang="en-US" sz="3300" spc="-1" strike="noStrike">
              <a:latin typeface="Arial"/>
            </a:endParaRPr>
          </a:p>
          <a:p>
            <a:pPr lvl="1" marL="343080" indent="-342720">
              <a:lnSpc>
                <a:spcPct val="90000"/>
              </a:lnSpc>
              <a:spcBef>
                <a:spcPts val="1001"/>
              </a:spcBef>
              <a:buClr>
                <a:srgbClr val="808080"/>
              </a:buClr>
              <a:buFont typeface="Arial"/>
              <a:buChar char="•"/>
            </a:pPr>
            <a:r>
              <a:rPr b="0" lang="en-US" sz="2800" spc="-1" strike="noStrike">
                <a:solidFill>
                  <a:srgbClr val="808080"/>
                </a:solidFill>
                <a:latin typeface="Calibri"/>
              </a:rPr>
              <a:t>Vulnerable groups, including Haitian and female-headed households, were likely to stay longer in temporary accommodations </a:t>
            </a:r>
            <a:endParaRPr b="0" lang="en-US" sz="2800" spc="-1" strike="noStrike">
              <a:latin typeface="Arial"/>
            </a:endParaRPr>
          </a:p>
          <a:p>
            <a:pPr lvl="1" marL="343080" indent="-342720">
              <a:lnSpc>
                <a:spcPct val="90000"/>
              </a:lnSpc>
              <a:spcBef>
                <a:spcPts val="1001"/>
              </a:spcBef>
              <a:buClr>
                <a:srgbClr val="808080"/>
              </a:buClr>
              <a:buFont typeface="Arial"/>
              <a:buChar char="•"/>
            </a:pPr>
            <a:r>
              <a:rPr b="0" lang="en-US" sz="2800" spc="-1" strike="noStrike">
                <a:solidFill>
                  <a:srgbClr val="808080"/>
                </a:solidFill>
                <a:latin typeface="Calibri"/>
              </a:rPr>
              <a:t>Women were less able to return to their communities of origin and recover from financial losses following Hurricane Dorian</a:t>
            </a:r>
            <a:endParaRPr b="0" lang="en-US" sz="2800" spc="-1" strike="noStrike">
              <a:latin typeface="Arial"/>
            </a:endParaRPr>
          </a:p>
          <a:p>
            <a:pPr lvl="2" marL="800280" indent="-342720">
              <a:lnSpc>
                <a:spcPct val="90000"/>
              </a:lnSpc>
              <a:spcBef>
                <a:spcPts val="1001"/>
              </a:spcBef>
              <a:buClr>
                <a:srgbClr val="808080"/>
              </a:buClr>
              <a:buFont typeface="Arial"/>
              <a:buChar char="•"/>
            </a:pPr>
            <a:r>
              <a:rPr b="0" lang="en-US" sz="2400" spc="-1" strike="noStrike">
                <a:solidFill>
                  <a:srgbClr val="808080"/>
                </a:solidFill>
                <a:latin typeface="Calibri"/>
              </a:rPr>
              <a:t>More limited access to financial resources and skills for reconstructing homes</a:t>
            </a:r>
            <a:endParaRPr b="0" lang="en-US" sz="2400" spc="-1" strike="noStrike">
              <a:latin typeface="Arial"/>
            </a:endParaRPr>
          </a:p>
          <a:p>
            <a:pPr lvl="2" marL="800280" indent="-342720">
              <a:lnSpc>
                <a:spcPct val="90000"/>
              </a:lnSpc>
              <a:spcBef>
                <a:spcPts val="1001"/>
              </a:spcBef>
              <a:buClr>
                <a:srgbClr val="808080"/>
              </a:buClr>
              <a:buFont typeface="Arial"/>
              <a:buChar char="•"/>
            </a:pPr>
            <a:r>
              <a:rPr b="0" lang="en-US" sz="2400" spc="-1" strike="noStrike">
                <a:solidFill>
                  <a:srgbClr val="808080"/>
                </a:solidFill>
                <a:latin typeface="Calibri"/>
              </a:rPr>
              <a:t>Lower levels of property ownership</a:t>
            </a:r>
            <a:endParaRPr b="0" lang="en-US" sz="2400" spc="-1" strike="noStrike">
              <a:latin typeface="Arial"/>
            </a:endParaRPr>
          </a:p>
          <a:p>
            <a:pPr lvl="2" marL="800280" indent="-342720">
              <a:lnSpc>
                <a:spcPct val="90000"/>
              </a:lnSpc>
              <a:spcBef>
                <a:spcPts val="1001"/>
              </a:spcBef>
              <a:buClr>
                <a:srgbClr val="808080"/>
              </a:buClr>
              <a:buFont typeface="Arial"/>
              <a:buChar char="•"/>
            </a:pPr>
            <a:r>
              <a:rPr b="0" lang="en-US" sz="2400" spc="-1" strike="noStrike">
                <a:solidFill>
                  <a:srgbClr val="808080"/>
                </a:solidFill>
                <a:latin typeface="Calibri"/>
              </a:rPr>
              <a:t>Security concerns</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Relationships xmlns="http://schemas.openxmlformats.org/package/2006/relationships"><Relationship Id="rId1" Type="http://schemas.openxmlformats.org/officeDocument/2006/relationships/customXmlProps" Target="itemProps1.xml"/>
</Relationships>
</file>

<file path=customXml/_rels/item2.xml.rels><?xml version="1.0" encoding="UTF-8"?>
<Relationships xmlns="http://schemas.openxmlformats.org/package/2006/relationships"><Relationship Id="rId1" Type="http://schemas.openxmlformats.org/officeDocument/2006/relationships/customXmlProps" Target="itemProps2.xml"/>
</Relationships>
</file>

<file path=customXml/_rels/item3.xml.rels><?xml version="1.0" encoding="UTF-8"?>
<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7FC9F94AF2494AA0D285677C81CE13" ma:contentTypeVersion="1" ma:contentTypeDescription="Create a new document." ma:contentTypeScope="" ma:versionID="6715879b10a4c82ed56eb416271c86a8">
  <xsd:schema xmlns:xsd="http://www.w3.org/2001/XMLSchema" xmlns:xs="http://www.w3.org/2001/XMLSchema" xmlns:p="http://schemas.microsoft.com/office/2006/metadata/properties" xmlns:ns2="3cfe7689-25b8-4936-8148-b22a7d4f890f" targetNamespace="http://schemas.microsoft.com/office/2006/metadata/properties" ma:root="true" ma:fieldsID="010a744980ac036bb33782652432ac0b" ns2:_="">
    <xsd:import namespace="3cfe7689-25b8-4936-8148-b22a7d4f890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fe7689-25b8-4936-8148-b22a7d4f890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2527FE-1071-4CE2-BF5E-0D3E93BCFB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fe7689-25b8-4936-8148-b22a7d4f8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28D846-C907-4AB0-9D5C-8A5FF91D57B1}">
  <ds:schemaRefs>
    <ds:schemaRef ds:uri="http://purl.org/dc/elements/1.1/"/>
    <ds:schemaRef ds:uri="http://schemas.microsoft.com/office/2006/metadata/properties"/>
    <ds:schemaRef ds:uri="http://purl.org/dc/terms/"/>
    <ds:schemaRef ds:uri="http://schemas.openxmlformats.org/package/2006/metadata/core-properties"/>
    <ds:schemaRef ds:uri="3cfe7689-25b8-4936-8148-b22a7d4f890f"/>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E0BC9D6-EA28-417A-A35F-D37423D8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1661</TotalTime>
  <Application>LibreOffice/6.2.5.2$Windows_X86_64 LibreOffice_project/1ec314fa52f458adc18c4f025c545a4e8b22c159</Application>
  <Words>2093</Words>
  <Paragraphs>151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2020-10-21T16:24:21Z</dcterms:created>
  <dc:creator>Pablo Alfonso</dc:creator>
  <dc:description/>
  <dc:language>en-US</dc:language>
  <cp:lastModifiedBy>Amelia Judy Bleeker</cp:lastModifiedBy>
  <dcterms:modified xsi:type="dcterms:W3CDTF">2020-11-10T16:32:59Z</dcterms:modified>
  <cp:revision>90</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ntentTypeId">
    <vt:lpwstr>0x0101004A7FC9F94AF2494AA0D285677C81CE13</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MSIP_Label_2059aa38-f392-4105-be92-628035578272_ActionId">
    <vt:lpwstr>9f4dedd4-3dfe-45b0-8636-000082698a6f</vt:lpwstr>
  </property>
  <property fmtid="{D5CDD505-2E9C-101B-9397-08002B2CF9AE}" pid="9" name="MSIP_Label_2059aa38-f392-4105-be92-628035578272_ContentBits">
    <vt:lpwstr>0</vt:lpwstr>
  </property>
  <property fmtid="{D5CDD505-2E9C-101B-9397-08002B2CF9AE}" pid="10" name="MSIP_Label_2059aa38-f392-4105-be92-628035578272_Enabled">
    <vt:lpwstr>true</vt:lpwstr>
  </property>
  <property fmtid="{D5CDD505-2E9C-101B-9397-08002B2CF9AE}" pid="11" name="MSIP_Label_2059aa38-f392-4105-be92-628035578272_Method">
    <vt:lpwstr>Standard</vt:lpwstr>
  </property>
  <property fmtid="{D5CDD505-2E9C-101B-9397-08002B2CF9AE}" pid="12" name="MSIP_Label_2059aa38-f392-4105-be92-628035578272_Name">
    <vt:lpwstr>IOMLb0020IN123173</vt:lpwstr>
  </property>
  <property fmtid="{D5CDD505-2E9C-101B-9397-08002B2CF9AE}" pid="13" name="MSIP_Label_2059aa38-f392-4105-be92-628035578272_SetDate">
    <vt:lpwstr>2020-10-21T16:36:38Z</vt:lpwstr>
  </property>
  <property fmtid="{D5CDD505-2E9C-101B-9397-08002B2CF9AE}" pid="14" name="MSIP_Label_2059aa38-f392-4105-be92-628035578272_SiteId">
    <vt:lpwstr>1588262d-23fb-43b4-bd6e-bce49c8e6186</vt:lpwstr>
  </property>
  <property fmtid="{D5CDD505-2E9C-101B-9397-08002B2CF9AE}" pid="15" name="Notes">
    <vt:i4>9</vt:i4>
  </property>
  <property fmtid="{D5CDD505-2E9C-101B-9397-08002B2CF9AE}" pid="16" name="PresentationFormat">
    <vt:lpwstr>Widescreen</vt:lpwstr>
  </property>
  <property fmtid="{D5CDD505-2E9C-101B-9397-08002B2CF9AE}" pid="17" name="ScaleCrop">
    <vt:bool>0</vt:bool>
  </property>
  <property fmtid="{D5CDD505-2E9C-101B-9397-08002B2CF9AE}" pid="18" name="ShareDoc">
    <vt:bool>0</vt:bool>
  </property>
  <property fmtid="{D5CDD505-2E9C-101B-9397-08002B2CF9AE}" pid="19" name="Slides">
    <vt:i4>22</vt:i4>
  </property>
</Properties>
</file>